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6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5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867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40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33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13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9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338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29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9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562FAD-FF65-4926-83FE-C7242E167D90}" type="datetimeFigureOut">
              <a:rPr lang="hu-HU" smtClean="0"/>
              <a:t>2020. 05. 14.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E80B0B5-36BF-4B70-97DC-8A9F7E5356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4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EBB507A-4CD7-4FB2-A45B-AA83624A2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CB19DE-D478-4EF9-A63B-D47EC43B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75A3815-5E15-45B0-902B-24B935296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365760"/>
            <a:ext cx="6091428" cy="1325562"/>
          </a:xfrm>
        </p:spPr>
        <p:txBody>
          <a:bodyPr vert="horz" lIns="91440" tIns="27432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accent1"/>
                </a:solidFill>
              </a:rPr>
              <a:t>Dicsértessék a Jézus Krisztus! Mindörökké! Amen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31261EE-AA5F-4877-BC2E-353C1C15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1828800"/>
            <a:ext cx="6091428" cy="435133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Kedves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Gyerekek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indent="-18288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mai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már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9.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digitális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hittan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óránk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jó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hír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hogy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már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csak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tananyag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hátra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pPr indent="-182880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Voltak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akiknek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egészen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jól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sikerült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megérteni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hogy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mit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kértem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‚Az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Egyházban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neked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helyed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van’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plakát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készítése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alatt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Nagy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dicséret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érte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indent="-182880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Voltak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akiknek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igazán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vagy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volt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kedve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foglalkozni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vele, ezt sajnálom.</a:t>
            </a:r>
          </a:p>
          <a:p>
            <a:pPr indent="-18288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értékelést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megkaptátok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rá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18288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mai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órához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jó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munkát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kívánok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pic>
        <p:nvPicPr>
          <p:cNvPr id="1026" name="Picture 2" descr="Templom Oltár Keresztény - Ingyenes fotó a Pixabay-en">
            <a:extLst>
              <a:ext uri="{FF2B5EF4-FFF2-40B4-BE49-F238E27FC236}">
                <a16:creationId xmlns:a16="http://schemas.microsoft.com/office/drawing/2014/main" id="{AEB733E1-7AA3-4E6D-85E4-3FE6BA6F0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r="12471"/>
          <a:stretch/>
        </p:blipFill>
        <p:spPr bwMode="auto">
          <a:xfrm>
            <a:off x="7737169" y="10"/>
            <a:ext cx="35552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1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2B339A-9587-4097-8D99-4AFBC0E9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>
            <a:normAutofit/>
          </a:bodyPr>
          <a:lstStyle/>
          <a:p>
            <a:r>
              <a:rPr lang="hu-HU" sz="3100"/>
              <a:t>„Ahol ugyanis ketten vagy hárman összegyűlnek nevemben, ott vagyok közöttük.” (</a:t>
            </a:r>
            <a:r>
              <a:rPr lang="hu-HU" sz="3100" err="1"/>
              <a:t>Mt</a:t>
            </a:r>
            <a:r>
              <a:rPr lang="hu-HU" sz="3100"/>
              <a:t> 18,20)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48642-377C-42A0-B633-A97AF571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3" y="1828800"/>
            <a:ext cx="5649579" cy="4351337"/>
          </a:xfrm>
        </p:spPr>
        <p:txBody>
          <a:bodyPr>
            <a:normAutofit/>
          </a:bodyPr>
          <a:lstStyle/>
          <a:p>
            <a:r>
              <a:rPr lang="hu-HU" sz="1700"/>
              <a:t>Ezért óra végén így imádkozzunk:</a:t>
            </a:r>
          </a:p>
          <a:p>
            <a:endParaRPr lang="hu-HU" sz="1700"/>
          </a:p>
          <a:p>
            <a:r>
              <a:rPr lang="hu-HU" sz="1700"/>
              <a:t>„Isten, én Istenem, téged kereslek,</a:t>
            </a:r>
            <a:br>
              <a:rPr lang="hu-HU" sz="1700"/>
            </a:br>
            <a:r>
              <a:rPr lang="hu-HU" sz="1700"/>
              <a:t>utánad szomjazik a lelkem!(…)</a:t>
            </a:r>
            <a:br>
              <a:rPr lang="hu-HU" sz="1700"/>
            </a:br>
            <a:r>
              <a:rPr lang="hu-HU" sz="1700"/>
              <a:t>Téged keres tekintetem</a:t>
            </a:r>
            <a:br>
              <a:rPr lang="hu-HU" sz="1700"/>
            </a:br>
            <a:r>
              <a:rPr lang="hu-HU" sz="1700"/>
              <a:t>a szent sátorban, hogy erődet és </a:t>
            </a:r>
            <a:br>
              <a:rPr lang="hu-HU" sz="1700"/>
            </a:br>
            <a:r>
              <a:rPr lang="hu-HU" sz="1700"/>
              <a:t>dicsőségedet megláthassam.</a:t>
            </a:r>
            <a:br>
              <a:rPr lang="hu-HU" sz="1700"/>
            </a:br>
            <a:r>
              <a:rPr lang="hu-HU" sz="1700"/>
              <a:t>Mert kegyelmed többet ér,</a:t>
            </a:r>
            <a:br>
              <a:rPr lang="hu-HU" sz="1700"/>
            </a:br>
            <a:r>
              <a:rPr lang="hu-HU" sz="1700"/>
              <a:t>mint az élet,</a:t>
            </a:r>
            <a:br>
              <a:rPr lang="hu-HU" sz="1700"/>
            </a:br>
            <a:r>
              <a:rPr lang="hu-HU" sz="1700"/>
              <a:t>ajkam dicséretet zeng neked.</a:t>
            </a:r>
            <a:br>
              <a:rPr lang="hu-HU" sz="1700"/>
            </a:br>
            <a:r>
              <a:rPr lang="hu-HU" sz="1700"/>
              <a:t>Magasztallak egész életemen át,</a:t>
            </a:r>
            <a:br>
              <a:rPr lang="hu-HU" sz="1700"/>
            </a:br>
            <a:r>
              <a:rPr lang="hu-HU" sz="1700"/>
              <a:t>s nevedben emelem imára kezem.” (Zsolt 63,2a.3-5)</a:t>
            </a:r>
          </a:p>
          <a:p>
            <a:r>
              <a:rPr lang="hu-HU" sz="1700" err="1"/>
              <a:t>Amen</a:t>
            </a:r>
            <a:endParaRPr lang="hu-HU" sz="1700"/>
          </a:p>
        </p:txBody>
      </p:sp>
      <p:pic>
        <p:nvPicPr>
          <p:cNvPr id="7170" name="Picture 2" descr="Fontos a közös imádság?">
            <a:extLst>
              <a:ext uri="{FF2B5EF4-FFF2-40B4-BE49-F238E27FC236}">
                <a16:creationId xmlns:a16="http://schemas.microsoft.com/office/drawing/2014/main" id="{34F52FE1-E8D8-486B-83BD-C3869C2BB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8513"/>
          <a:stretch/>
        </p:blipFill>
        <p:spPr bwMode="auto">
          <a:xfrm>
            <a:off x="7449835" y="1933575"/>
            <a:ext cx="3304622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6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EB1B29-9F58-429A-94BB-D25E618C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hu-HU" b="1"/>
              <a:t>Kedves Hittanos!</a:t>
            </a:r>
            <a:br>
              <a:rPr lang="hu-HU" b="1"/>
            </a:br>
            <a:r>
              <a:rPr lang="hu-HU" b="1"/>
              <a:t>Várlak a következő digitális hittan órára!</a:t>
            </a:r>
          </a:p>
        </p:txBody>
      </p:sp>
      <p:pic>
        <p:nvPicPr>
          <p:cNvPr id="5" name="Picture 2" descr="Nepomuki Szent János áldozópap, vértanú | Magyar Kurír - katolikus ...">
            <a:extLst>
              <a:ext uri="{FF2B5EF4-FFF2-40B4-BE49-F238E27FC236}">
                <a16:creationId xmlns:a16="http://schemas.microsoft.com/office/drawing/2014/main" id="{001B0743-B8EF-49F9-A3F5-7B1C715D6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33911" b="-1"/>
          <a:stretch/>
        </p:blipFill>
        <p:spPr bwMode="auto">
          <a:xfrm>
            <a:off x="744998" y="2415667"/>
            <a:ext cx="2224221" cy="29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pomuki Szent János templom - Monostorapáti">
            <a:extLst>
              <a:ext uri="{FF2B5EF4-FFF2-40B4-BE49-F238E27FC236}">
                <a16:creationId xmlns:a16="http://schemas.microsoft.com/office/drawing/2014/main" id="{8F4871EF-5A7A-4A33-B7A1-6416D2458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r="-6" b="-6"/>
          <a:stretch/>
        </p:blipFill>
        <p:spPr bwMode="auto">
          <a:xfrm>
            <a:off x="3307349" y="3429000"/>
            <a:ext cx="2224220" cy="29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37696B-6F32-4C77-B409-AA2401C0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161" y="1766656"/>
            <a:ext cx="4944862" cy="50247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u-HU" sz="1800" b="1" dirty="0">
                <a:solidFill>
                  <a:schemeClr val="tx1"/>
                </a:solidFill>
              </a:rPr>
              <a:t>Ezen a héten vasárnap lenne Monostorapátiban a búcsú, </a:t>
            </a:r>
            <a:br>
              <a:rPr lang="hu-HU" sz="1800" b="1" dirty="0">
                <a:solidFill>
                  <a:schemeClr val="tx1"/>
                </a:solidFill>
              </a:rPr>
            </a:br>
            <a:r>
              <a:rPr lang="hu-HU" sz="1800" b="1" dirty="0">
                <a:solidFill>
                  <a:schemeClr val="tx1"/>
                </a:solidFill>
              </a:rPr>
              <a:t>hiszen szombat templomunk védőszentjének, </a:t>
            </a:r>
            <a:br>
              <a:rPr lang="hu-HU" sz="1800" b="1" dirty="0">
                <a:solidFill>
                  <a:schemeClr val="tx1"/>
                </a:solidFill>
              </a:rPr>
            </a:br>
            <a:r>
              <a:rPr lang="hu-HU" sz="1800" b="1" dirty="0" err="1">
                <a:solidFill>
                  <a:schemeClr val="tx1"/>
                </a:solidFill>
              </a:rPr>
              <a:t>Nepomuki</a:t>
            </a:r>
            <a:r>
              <a:rPr lang="hu-HU" sz="1800" b="1" dirty="0">
                <a:solidFill>
                  <a:schemeClr val="tx1"/>
                </a:solidFill>
              </a:rPr>
              <a:t> Szent Jánosnak ünnepe.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hu-HU" sz="1800" b="1" dirty="0">
                <a:solidFill>
                  <a:schemeClr val="tx1"/>
                </a:solidFill>
              </a:rPr>
              <a:t>Emlékezzünk meg róla és </a:t>
            </a:r>
            <a:br>
              <a:rPr lang="hu-HU" sz="1800" b="1" dirty="0">
                <a:solidFill>
                  <a:schemeClr val="tx1"/>
                </a:solidFill>
              </a:rPr>
            </a:br>
            <a:r>
              <a:rPr lang="hu-HU" sz="1800" b="1" dirty="0">
                <a:solidFill>
                  <a:schemeClr val="tx1"/>
                </a:solidFill>
              </a:rPr>
              <a:t>kérjük az ő védelmét is ezekben a napokban!</a:t>
            </a:r>
            <a:br>
              <a:rPr lang="hu-HU" sz="1800" b="1" dirty="0">
                <a:solidFill>
                  <a:schemeClr val="tx1"/>
                </a:solidFill>
              </a:rPr>
            </a:br>
            <a:endParaRPr lang="hu-HU" sz="18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hu-HU" sz="1800" b="1" dirty="0">
                <a:solidFill>
                  <a:schemeClr val="tx1"/>
                </a:solidFill>
              </a:rPr>
              <a:t>Legyen áldott minden napotok!</a:t>
            </a:r>
          </a:p>
          <a:p>
            <a:pPr algn="ctr">
              <a:lnSpc>
                <a:spcPct val="110000"/>
              </a:lnSpc>
            </a:pPr>
            <a:r>
              <a:rPr lang="hu-HU" sz="1800" b="1" dirty="0">
                <a:solidFill>
                  <a:schemeClr val="tx1"/>
                </a:solidFill>
              </a:rPr>
              <a:t>Virtuális öleléssel: Ildikó néni</a:t>
            </a:r>
          </a:p>
          <a:p>
            <a:pPr algn="ctr">
              <a:lnSpc>
                <a:spcPct val="110000"/>
              </a:lnSpc>
            </a:pPr>
            <a:r>
              <a:rPr lang="hu-HU" sz="1800" b="1" dirty="0">
                <a:solidFill>
                  <a:schemeClr val="tx1"/>
                </a:solidFill>
              </a:rPr>
              <a:t>Dicsértessék a Jézus Krisztus!</a:t>
            </a:r>
          </a:p>
          <a:p>
            <a:pPr algn="ctr">
              <a:lnSpc>
                <a:spcPct val="110000"/>
              </a:lnSpc>
            </a:pPr>
            <a:r>
              <a:rPr lang="hu-HU" sz="1800" b="1" dirty="0">
                <a:solidFill>
                  <a:schemeClr val="tx1"/>
                </a:solidFill>
              </a:rPr>
              <a:t>Mindörökké! </a:t>
            </a:r>
            <a:r>
              <a:rPr lang="hu-HU" sz="1800" b="1" dirty="0" err="1">
                <a:solidFill>
                  <a:schemeClr val="tx1"/>
                </a:solidFill>
              </a:rPr>
              <a:t>Amen</a:t>
            </a:r>
            <a:endParaRPr lang="hu-H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877E47-A2EA-4B13-9466-13CCFFBE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301842"/>
            <a:ext cx="8872553" cy="12783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2000" b="1" dirty="0"/>
              <a:t>Kezdjük ma is Mária imádsággal az órát!</a:t>
            </a:r>
            <a:br>
              <a:rPr lang="hu-HU" sz="2000" b="1" dirty="0"/>
            </a:br>
            <a:r>
              <a:rPr lang="hu-HU" sz="2000" b="1" dirty="0"/>
              <a:t>Kérjük az ő segítségét, hogy nyissa meg szíveteket </a:t>
            </a:r>
            <a:br>
              <a:rPr lang="hu-HU" sz="2000" b="1" dirty="0"/>
            </a:br>
            <a:r>
              <a:rPr lang="hu-HU" sz="2000" b="1" dirty="0"/>
              <a:t>a szeretetre és örömre!</a:t>
            </a:r>
          </a:p>
        </p:txBody>
      </p:sp>
      <p:pic>
        <p:nvPicPr>
          <p:cNvPr id="4" name="Kép 3" descr="A képen állás, ruha, nő látható&#10;&#10;Automatikusan generált leírás">
            <a:extLst>
              <a:ext uri="{FF2B5EF4-FFF2-40B4-BE49-F238E27FC236}">
                <a16:creationId xmlns:a16="http://schemas.microsoft.com/office/drawing/2014/main" id="{97FE98AB-E931-45E1-AD37-E5B13691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687" b="22263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4F6B6D-4FFB-474D-AF82-70CB10AD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211" y="1757779"/>
            <a:ext cx="6729273" cy="455424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Most segíts meg Mária, </a:t>
            </a:r>
            <a:br>
              <a:rPr lang="hu-HU" dirty="0"/>
            </a:br>
            <a:r>
              <a:rPr lang="hu-HU" dirty="0"/>
              <a:t>Ó irgalmas Szűzanya!</a:t>
            </a:r>
          </a:p>
          <a:p>
            <a:pPr algn="ctr"/>
            <a:r>
              <a:rPr lang="hu-HU" dirty="0"/>
              <a:t>Keservét a búnak, bajnak,</a:t>
            </a:r>
            <a:br>
              <a:rPr lang="hu-HU" dirty="0"/>
            </a:br>
            <a:r>
              <a:rPr lang="hu-HU" dirty="0"/>
              <a:t>eloszlatni, van hatalmad.</a:t>
            </a:r>
          </a:p>
          <a:p>
            <a:pPr algn="ctr"/>
            <a:r>
              <a:rPr lang="hu-HU" dirty="0"/>
              <a:t>Hol már ember nem segíthet,</a:t>
            </a:r>
            <a:br>
              <a:rPr lang="hu-HU" dirty="0"/>
            </a:br>
            <a:r>
              <a:rPr lang="hu-HU" dirty="0"/>
              <a:t>a te erőd nem törik meg!</a:t>
            </a:r>
          </a:p>
          <a:p>
            <a:pPr algn="ctr"/>
            <a:r>
              <a:rPr lang="hu-HU" dirty="0"/>
              <a:t>Hol a szükség kínja nagy,</a:t>
            </a:r>
            <a:br>
              <a:rPr lang="hu-HU" dirty="0"/>
            </a:br>
            <a:r>
              <a:rPr lang="hu-HU" dirty="0"/>
              <a:t>mutasd meg, hogy anya vagy!</a:t>
            </a:r>
          </a:p>
          <a:p>
            <a:pPr algn="ctr"/>
            <a:r>
              <a:rPr lang="hu-HU" dirty="0"/>
              <a:t>Most segíts meg, Mária,</a:t>
            </a:r>
            <a:br>
              <a:rPr lang="hu-HU" dirty="0"/>
            </a:br>
            <a:r>
              <a:rPr lang="hu-HU" dirty="0"/>
              <a:t>Ó irgalmas Szűzanya! </a:t>
            </a:r>
          </a:p>
          <a:p>
            <a:pPr algn="ctr"/>
            <a:r>
              <a:rPr lang="hu-HU" dirty="0" err="1"/>
              <a:t>Amen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5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EDDD43-279C-4B1E-B0EF-1938C8E6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272783" cy="1325562"/>
          </a:xfrm>
        </p:spPr>
        <p:txBody>
          <a:bodyPr>
            <a:normAutofit/>
          </a:bodyPr>
          <a:lstStyle/>
          <a:p>
            <a:r>
              <a:rPr lang="hu-HU" dirty="0"/>
              <a:t>Gondold végig: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E2B791-8B0F-4C00-A707-C73D5065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72783" cy="4351337"/>
          </a:xfrm>
        </p:spPr>
        <p:txBody>
          <a:bodyPr>
            <a:normAutofit/>
          </a:bodyPr>
          <a:lstStyle/>
          <a:p>
            <a:r>
              <a:rPr lang="hu-HU" dirty="0"/>
              <a:t>Milyen szokások vannak a családodban?</a:t>
            </a:r>
          </a:p>
          <a:p>
            <a:r>
              <a:rPr lang="hu-HU" dirty="0"/>
              <a:t>Karácsonykor milyen ünnepi menü van nálatok?</a:t>
            </a:r>
          </a:p>
          <a:p>
            <a:r>
              <a:rPr lang="hu-HU" dirty="0"/>
              <a:t>Húsvétkor?</a:t>
            </a:r>
          </a:p>
          <a:p>
            <a:r>
              <a:rPr lang="hu-HU" dirty="0"/>
              <a:t>Van egyedi szokás nálatok a születésnapi köszöntéskor?</a:t>
            </a:r>
          </a:p>
          <a:p>
            <a:r>
              <a:rPr lang="hu-HU" dirty="0"/>
              <a:t>Szokás vagy hagyomány? </a:t>
            </a:r>
          </a:p>
          <a:p>
            <a:r>
              <a:rPr lang="hu-HU" dirty="0"/>
              <a:t>Mi a különbség szerinted?</a:t>
            </a:r>
          </a:p>
          <a:p>
            <a:r>
              <a:rPr lang="hu-HU" dirty="0"/>
              <a:t>Van különbség?</a:t>
            </a:r>
          </a:p>
          <a:p>
            <a:endParaRPr lang="hu-HU" dirty="0"/>
          </a:p>
        </p:txBody>
      </p:sp>
      <p:pic>
        <p:nvPicPr>
          <p:cNvPr id="1026" name="Picture 2" descr="Kézműves, karácsonyi Halászlé előrendelés! ?? - Forró Fogadó">
            <a:extLst>
              <a:ext uri="{FF2B5EF4-FFF2-40B4-BE49-F238E27FC236}">
                <a16:creationId xmlns:a16="http://schemas.microsoft.com/office/drawing/2014/main" id="{9BE8F036-E06C-406F-A398-2F06E4D46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2636" b="2"/>
          <a:stretch/>
        </p:blipFill>
        <p:spPr bwMode="auto">
          <a:xfrm>
            <a:off x="8129872" y="10"/>
            <a:ext cx="3162968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Ünnepeljünk igazi sonkával! | Mindmegette.hu">
            <a:extLst>
              <a:ext uri="{FF2B5EF4-FFF2-40B4-BE49-F238E27FC236}">
                <a16:creationId xmlns:a16="http://schemas.microsoft.com/office/drawing/2014/main" id="{508C15B1-A542-460C-8F64-7A6D0B8C6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" b="-4"/>
          <a:stretch/>
        </p:blipFill>
        <p:spPr bwMode="auto">
          <a:xfrm>
            <a:off x="8129872" y="2286000"/>
            <a:ext cx="31629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y torta miatt fenyegette meg a nőt a kollégája | Page 2 | Femcafe">
            <a:extLst>
              <a:ext uri="{FF2B5EF4-FFF2-40B4-BE49-F238E27FC236}">
                <a16:creationId xmlns:a16="http://schemas.microsoft.com/office/drawing/2014/main" id="{658FC724-024E-4FB0-AC6E-7A231E8A4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9"/>
          <a:stretch/>
        </p:blipFill>
        <p:spPr bwMode="auto">
          <a:xfrm>
            <a:off x="8129872" y="4572000"/>
            <a:ext cx="31629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E5725-2117-4E4C-ABC0-36777626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6272783" cy="1325562"/>
          </a:xfrm>
        </p:spPr>
        <p:txBody>
          <a:bodyPr>
            <a:normAutofit/>
          </a:bodyPr>
          <a:lstStyle/>
          <a:p>
            <a:r>
              <a:rPr lang="hu-HU" dirty="0"/>
              <a:t>Szokás - hagyomány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B73F19-FBA5-44D5-A326-7CF105AE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72783" cy="4351337"/>
          </a:xfrm>
        </p:spPr>
        <p:txBody>
          <a:bodyPr>
            <a:normAutofit lnSpcReduction="10000"/>
          </a:bodyPr>
          <a:lstStyle/>
          <a:p>
            <a:r>
              <a:rPr lang="hu-HU" sz="1900" b="1" dirty="0"/>
              <a:t>Szokás: </a:t>
            </a:r>
            <a:r>
              <a:rPr lang="hu-HU" sz="1900" dirty="0"/>
              <a:t>valamely közösségben általánosan elfogadott viselkedési mód. Jó vagy rossz hatással is lehetnek személyiségünkre…</a:t>
            </a:r>
          </a:p>
          <a:p>
            <a:r>
              <a:rPr lang="hu-HU" sz="1900" b="1" dirty="0"/>
              <a:t>Hagyomány:</a:t>
            </a:r>
            <a:r>
              <a:rPr lang="hu-HU" sz="1900" dirty="0"/>
              <a:t> a szokásokból áll össze, ami a régebbi korok öröksége.</a:t>
            </a:r>
          </a:p>
          <a:p>
            <a:r>
              <a:rPr lang="hu-HU" sz="1900" dirty="0"/>
              <a:t>Vannak az állami ünnepeinknek hagyományai, de hagyomány lehet a karácsonyi halászlé az asztalon, vagy a húsvét hétfői locsolkodás is.</a:t>
            </a:r>
          </a:p>
          <a:p>
            <a:r>
              <a:rPr lang="hu-HU" sz="1900" dirty="0"/>
              <a:t>Az Egyháznak is vannak fontos napjai, amelyek különleges rend szerint zajlanak.</a:t>
            </a:r>
          </a:p>
          <a:p>
            <a:r>
              <a:rPr lang="hu-HU" sz="1900" dirty="0"/>
              <a:t>Ilyenkor az Istenhez fordulás mellett a külsőségek is látványosabbak. </a:t>
            </a:r>
          </a:p>
          <a:p>
            <a:r>
              <a:rPr lang="hu-HU" sz="1900" dirty="0"/>
              <a:t>(Az alsó képen húsvéti ételszentelést látsz)</a:t>
            </a:r>
          </a:p>
        </p:txBody>
      </p:sp>
      <p:pic>
        <p:nvPicPr>
          <p:cNvPr id="2054" name="Picture 6" descr="Kormányzat - Hírek">
            <a:extLst>
              <a:ext uri="{FF2B5EF4-FFF2-40B4-BE49-F238E27FC236}">
                <a16:creationId xmlns:a16="http://schemas.microsoft.com/office/drawing/2014/main" id="{AE6353D8-044A-4BAB-95A9-B57EF8332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r="1" b="1"/>
          <a:stretch/>
        </p:blipFill>
        <p:spPr bwMode="auto">
          <a:xfrm>
            <a:off x="8129872" y="10"/>
            <a:ext cx="3162968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úsvéti szokások és hagyományok - Körkép.sk">
            <a:extLst>
              <a:ext uri="{FF2B5EF4-FFF2-40B4-BE49-F238E27FC236}">
                <a16:creationId xmlns:a16="http://schemas.microsoft.com/office/drawing/2014/main" id="{BCD6D5ED-1F94-462A-947C-B83242A0D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6366" b="2"/>
          <a:stretch/>
        </p:blipFill>
        <p:spPr bwMode="auto">
          <a:xfrm>
            <a:off x="8129872" y="2286000"/>
            <a:ext cx="31629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úsvéti szokások és hagyományok Kárpátalján">
            <a:extLst>
              <a:ext uri="{FF2B5EF4-FFF2-40B4-BE49-F238E27FC236}">
                <a16:creationId xmlns:a16="http://schemas.microsoft.com/office/drawing/2014/main" id="{203B88DF-B69C-4D4E-A01E-7609FE11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0" b="-5"/>
          <a:stretch/>
        </p:blipFill>
        <p:spPr bwMode="auto">
          <a:xfrm>
            <a:off x="8129872" y="4572000"/>
            <a:ext cx="31629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6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507D2B-10EB-4C52-AC19-D3D6E7BC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35" y="200387"/>
            <a:ext cx="3299943" cy="752113"/>
          </a:xfrm>
        </p:spPr>
        <p:txBody>
          <a:bodyPr anchor="t">
            <a:normAutofit/>
          </a:bodyPr>
          <a:lstStyle/>
          <a:p>
            <a:pPr algn="ctr"/>
            <a:r>
              <a:rPr lang="hu-HU" dirty="0"/>
              <a:t>A liturgia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3DE050-9DA9-46BC-861B-BC8826F1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5" y="952499"/>
            <a:ext cx="10325715" cy="570511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hu-HU" sz="1800" dirty="0"/>
              <a:t>Az emberek döntő többsége, az Egyházzal leginkább templomi eseményeken találkozik.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Például egy keresztelőre, vagy esküvőre az is elmegy Isten házába, aki nem gyakorolja vallását.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A karácsonyi éjféli misén olyanok is részt vesznek, akik az év többi részében nem járnak templomba, szentmisére.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Szerinted, miért?</a:t>
            </a:r>
          </a:p>
          <a:p>
            <a:pPr>
              <a:lnSpc>
                <a:spcPct val="120000"/>
              </a:lnSpc>
            </a:pPr>
            <a:r>
              <a:rPr lang="hu-HU" sz="1800" b="1" dirty="0"/>
              <a:t>Az Egyház hagyományai közé tartozik a liturgia</a:t>
            </a:r>
            <a:r>
              <a:rPr lang="hu-HU" sz="1800" dirty="0"/>
              <a:t>, melynek során kapcsolatba kerülünk az élő Istennel és a hívő közösséggel.</a:t>
            </a:r>
          </a:p>
          <a:p>
            <a:pPr>
              <a:lnSpc>
                <a:spcPct val="120000"/>
              </a:lnSpc>
            </a:pPr>
            <a:r>
              <a:rPr lang="hu-HU" sz="2400" b="1" dirty="0">
                <a:solidFill>
                  <a:srgbClr val="FF0000"/>
                </a:solidFill>
              </a:rPr>
              <a:t>A liturgia az Egyház nyilvános imádsága.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Görög eredetű szó, jelentése: </a:t>
            </a:r>
            <a:r>
              <a:rPr lang="hu-HU" sz="1800" b="1" dirty="0">
                <a:solidFill>
                  <a:srgbClr val="FF0000"/>
                </a:solidFill>
              </a:rPr>
              <a:t>népért végzett szolgálat</a:t>
            </a:r>
            <a:r>
              <a:rPr lang="hu-HU" sz="1800" dirty="0"/>
              <a:t>.</a:t>
            </a:r>
          </a:p>
          <a:p>
            <a:pPr>
              <a:lnSpc>
                <a:spcPct val="120000"/>
              </a:lnSpc>
            </a:pPr>
            <a:r>
              <a:rPr lang="hu-HU" sz="1800" b="1" dirty="0"/>
              <a:t>Helye: a templom.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A liturgiába érdemes tevékenyen bekapcsolódni. Ha őszinte szívvel figyelünk, akkor az imádság Isten felé tárja a szívünket.</a:t>
            </a:r>
          </a:p>
        </p:txBody>
      </p:sp>
      <p:pic>
        <p:nvPicPr>
          <p:cNvPr id="3074" name="Picture 2" descr="Liturgie und Kirchenmusik - Bistum Münster">
            <a:extLst>
              <a:ext uri="{FF2B5EF4-FFF2-40B4-BE49-F238E27FC236}">
                <a16:creationId xmlns:a16="http://schemas.microsoft.com/office/drawing/2014/main" id="{976A16CB-77B8-4F33-878E-39BDFE1A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9141" y="3991106"/>
            <a:ext cx="4144566" cy="16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2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2B74F-190A-4C85-BAD5-B3EFE8B8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8778"/>
            <a:ext cx="9692640" cy="73684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liturgikus év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F2142B-7193-433D-B6AC-4D937416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1091953"/>
            <a:ext cx="7732450" cy="5677269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hagyományokhoz hűen </a:t>
            </a:r>
            <a:r>
              <a:rPr lang="hu-HU" b="1" dirty="0"/>
              <a:t>egy liturgikus év során mindig Jézus életének fontos eseményeire emlékezünk.</a:t>
            </a:r>
          </a:p>
          <a:p>
            <a:r>
              <a:rPr lang="hu-HU" dirty="0"/>
              <a:t>Az egyházi év eltér a polgári évtől.</a:t>
            </a:r>
          </a:p>
          <a:p>
            <a:r>
              <a:rPr lang="hu-HU" dirty="0"/>
              <a:t>December elején, Advent első vasárnapjával kezdődik és novemberben ér véget, Krisztus Király vasárnapjával.</a:t>
            </a:r>
          </a:p>
          <a:p>
            <a:r>
              <a:rPr lang="hu-HU" dirty="0"/>
              <a:t>Nagy ünnepeink kapcsolódásai:</a:t>
            </a:r>
          </a:p>
          <a:p>
            <a:r>
              <a:rPr lang="hu-HU" dirty="0"/>
              <a:t>- </a:t>
            </a:r>
            <a:r>
              <a:rPr lang="hu-HU" b="1" dirty="0"/>
              <a:t>Advent</a:t>
            </a:r>
            <a:r>
              <a:rPr lang="hu-HU" dirty="0"/>
              <a:t>: várakozunk a Megváltó érkezésére.</a:t>
            </a:r>
          </a:p>
          <a:p>
            <a:r>
              <a:rPr lang="hu-HU" b="1" dirty="0"/>
              <a:t>- Karácsony</a:t>
            </a:r>
            <a:r>
              <a:rPr lang="hu-HU" dirty="0"/>
              <a:t>: Jézus születése / Vízkereszttel zárul</a:t>
            </a:r>
          </a:p>
          <a:p>
            <a:r>
              <a:rPr lang="hu-HU" b="1" dirty="0"/>
              <a:t>- Nagyböjt</a:t>
            </a:r>
            <a:r>
              <a:rPr lang="hu-HU" dirty="0"/>
              <a:t>: 40 napon át elmélkedünk Urunk szenvedéséről.</a:t>
            </a:r>
          </a:p>
          <a:p>
            <a:r>
              <a:rPr lang="hu-HU" b="1" dirty="0"/>
              <a:t>- Húsvét</a:t>
            </a:r>
            <a:r>
              <a:rPr lang="hu-HU" dirty="0"/>
              <a:t>: Jézus feltámadásán örvendezünk. Ez a legnagyobb keresztény ünnep!</a:t>
            </a:r>
          </a:p>
          <a:p>
            <a:r>
              <a:rPr lang="hu-HU" dirty="0"/>
              <a:t>- Húsvét után a 40. napon Jézus </a:t>
            </a:r>
            <a:r>
              <a:rPr lang="hu-HU" b="1" dirty="0"/>
              <a:t>mennybemenetel</a:t>
            </a:r>
            <a:r>
              <a:rPr lang="hu-HU" dirty="0"/>
              <a:t>étre emlékezünk.</a:t>
            </a:r>
          </a:p>
          <a:p>
            <a:r>
              <a:rPr lang="hu-HU" dirty="0"/>
              <a:t>- Húsvét után az 50. napon pedig </a:t>
            </a:r>
            <a:r>
              <a:rPr lang="hu-HU" b="1" dirty="0"/>
              <a:t>Pünkösd</a:t>
            </a:r>
            <a:r>
              <a:rPr lang="hu-HU" dirty="0"/>
              <a:t>öt, a Szentlélek kiáradását ünnepeljük.</a:t>
            </a:r>
          </a:p>
          <a:p>
            <a:r>
              <a:rPr lang="hu-HU" dirty="0"/>
              <a:t>- Az év fennmaradó idejében, az </a:t>
            </a:r>
            <a:r>
              <a:rPr lang="hu-HU" b="1" dirty="0"/>
              <a:t>évközi idő</a:t>
            </a:r>
            <a:r>
              <a:rPr lang="hu-HU" dirty="0"/>
              <a:t>ben, Jézus életének más eseményeiről emlékezünk meg.</a:t>
            </a:r>
          </a:p>
          <a:p>
            <a:endParaRPr lang="hu-HU" dirty="0"/>
          </a:p>
        </p:txBody>
      </p:sp>
      <p:pic>
        <p:nvPicPr>
          <p:cNvPr id="4098" name="Picture 2" descr="Kifestők, színezők">
            <a:extLst>
              <a:ext uri="{FF2B5EF4-FFF2-40B4-BE49-F238E27FC236}">
                <a16:creationId xmlns:a16="http://schemas.microsoft.com/office/drawing/2014/main" id="{FE91B9DF-47AA-427E-9C0C-88902B2C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8473" y="2312304"/>
            <a:ext cx="3304622" cy="2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1A57AC-4FE5-48BC-BDF0-B29D7D3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470535"/>
            <a:ext cx="4954920" cy="1606948"/>
          </a:xfrm>
        </p:spPr>
        <p:txBody>
          <a:bodyPr>
            <a:normAutofit/>
          </a:bodyPr>
          <a:lstStyle/>
          <a:p>
            <a:r>
              <a:rPr lang="hu-HU" dirty="0"/>
              <a:t>Vasárnap – </a:t>
            </a:r>
            <a:br>
              <a:rPr lang="hu-HU" dirty="0"/>
            </a:br>
            <a:r>
              <a:rPr lang="hu-HU" dirty="0"/>
              <a:t>Az Úr napja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843AA7-A358-4C1E-8C46-CB1F7249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238374"/>
            <a:ext cx="4954920" cy="4046538"/>
          </a:xfrm>
        </p:spPr>
        <p:txBody>
          <a:bodyPr>
            <a:normAutofit/>
          </a:bodyPr>
          <a:lstStyle/>
          <a:p>
            <a:r>
              <a:rPr lang="hu-HU" dirty="0"/>
              <a:t>Az Úr napját szenteld meg! – szól a 3. parancsolat.</a:t>
            </a:r>
          </a:p>
          <a:p>
            <a:r>
              <a:rPr lang="hu-HU" dirty="0"/>
              <a:t>A keresztények ezt a napot igyekeznek szentmisén való részvétellel, pihenéssel, békességben tölteni.</a:t>
            </a:r>
          </a:p>
          <a:p>
            <a:r>
              <a:rPr lang="hu-HU" dirty="0"/>
              <a:t>A vasárnapi szentmiséből éltető Isten-kapcsolat fakad a hívő ember számára.</a:t>
            </a:r>
          </a:p>
          <a:p>
            <a:r>
              <a:rPr lang="hu-HU" b="1" dirty="0"/>
              <a:t>A Jézussal való közösségre Te is meghívást kaptál.</a:t>
            </a:r>
          </a:p>
        </p:txBody>
      </p:sp>
      <p:pic>
        <p:nvPicPr>
          <p:cNvPr id="5130" name="Picture 10" descr="Szentmise közvetítése a Nagytemplomból – KECSKEMÉTI RÓMAI ...">
            <a:extLst>
              <a:ext uri="{FF2B5EF4-FFF2-40B4-BE49-F238E27FC236}">
                <a16:creationId xmlns:a16="http://schemas.microsoft.com/office/drawing/2014/main" id="{D4D4C988-CBC5-4C8A-8728-2687A811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3" b="-3"/>
          <a:stretch/>
        </p:blipFill>
        <p:spPr bwMode="auto">
          <a:xfrm>
            <a:off x="6746828" y="640081"/>
            <a:ext cx="3973908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ngesztelőnapi szentmise | Kanizsa Újság">
            <a:extLst>
              <a:ext uri="{FF2B5EF4-FFF2-40B4-BE49-F238E27FC236}">
                <a16:creationId xmlns:a16="http://schemas.microsoft.com/office/drawing/2014/main" id="{2028285B-BD70-4D61-AB09-CF6389598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5639"/>
          <a:stretch/>
        </p:blipFill>
        <p:spPr bwMode="auto">
          <a:xfrm>
            <a:off x="6746828" y="3589021"/>
            <a:ext cx="3973908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59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097B8E-1CB8-4AB9-883B-D6452BED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283" y="233266"/>
            <a:ext cx="4025460" cy="1281209"/>
          </a:xfrm>
        </p:spPr>
        <p:txBody>
          <a:bodyPr>
            <a:normAutofit/>
          </a:bodyPr>
          <a:lstStyle/>
          <a:p>
            <a:r>
              <a:rPr lang="hu-HU" sz="2200"/>
              <a:t>Látható jelek a liturgiában: </a:t>
            </a:r>
            <a:br>
              <a:rPr lang="hu-HU" sz="2200"/>
            </a:br>
            <a:r>
              <a:rPr lang="hu-HU" sz="2200"/>
              <a:t>olyan külső formák ezek, amelyek a belső valóságot juttatják kifejezésre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3" y="239052"/>
            <a:ext cx="2849415" cy="31095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írklikk - A szenteltvíz is terjesztheti a koronavírust">
            <a:extLst>
              <a:ext uri="{FF2B5EF4-FFF2-40B4-BE49-F238E27FC236}">
                <a16:creationId xmlns:a16="http://schemas.microsoft.com/office/drawing/2014/main" id="{BF983F46-A995-471D-B21D-DA73177C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52" y="1146701"/>
            <a:ext cx="2536836" cy="13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9641C5A-0FB9-473D-BC3F-D7CFC616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1331" y="239052"/>
            <a:ext cx="2849415" cy="31095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Ifi-Kap-Tár">
            <a:extLst>
              <a:ext uri="{FF2B5EF4-FFF2-40B4-BE49-F238E27FC236}">
                <a16:creationId xmlns:a16="http://schemas.microsoft.com/office/drawing/2014/main" id="{1FCB383E-8702-4DD8-8684-01E54D99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6816" y="398256"/>
            <a:ext cx="1878447" cy="28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3509435"/>
            <a:ext cx="2849414" cy="31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yertya Stock fotók, Gyertya Jogdíjmentes képek | Depositphotos®">
            <a:extLst>
              <a:ext uri="{FF2B5EF4-FFF2-40B4-BE49-F238E27FC236}">
                <a16:creationId xmlns:a16="http://schemas.microsoft.com/office/drawing/2014/main" id="{CD0C49E6-B049-4FE6-BE93-E21299E3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32" y="4258415"/>
            <a:ext cx="2531442" cy="16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3509434"/>
            <a:ext cx="2848512" cy="3115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Orgonánk | Szent József Plébánia">
            <a:extLst>
              <a:ext uri="{FF2B5EF4-FFF2-40B4-BE49-F238E27FC236}">
                <a16:creationId xmlns:a16="http://schemas.microsoft.com/office/drawing/2014/main" id="{F6C224FE-8926-4BED-A028-8324096C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318" y="4351585"/>
            <a:ext cx="2531442" cy="14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8FFD6D-3744-4227-B9F5-44FFF860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283" y="1609726"/>
            <a:ext cx="4025460" cy="4928726"/>
          </a:xfrm>
        </p:spPr>
        <p:txBody>
          <a:bodyPr>
            <a:normAutofit/>
          </a:bodyPr>
          <a:lstStyle/>
          <a:p>
            <a:r>
              <a:rPr lang="hu-HU" sz="1700" b="1" dirty="0"/>
              <a:t>Gyertya</a:t>
            </a:r>
            <a:r>
              <a:rPr lang="hu-HU" sz="1700" dirty="0"/>
              <a:t>: Krisztusra utal – „ Én vagyok a világ világossága!”</a:t>
            </a:r>
          </a:p>
          <a:p>
            <a:r>
              <a:rPr lang="hu-HU" sz="1700" b="1" dirty="0"/>
              <a:t>Víz:</a:t>
            </a:r>
            <a:r>
              <a:rPr lang="hu-HU" sz="1700" dirty="0"/>
              <a:t> a megtisztulás, az élet jelképe.</a:t>
            </a:r>
          </a:p>
          <a:p>
            <a:r>
              <a:rPr lang="hu-HU" sz="1700" b="1" dirty="0"/>
              <a:t>Kenyér és bor </a:t>
            </a:r>
            <a:r>
              <a:rPr lang="hu-HU" sz="1700" dirty="0"/>
              <a:t>– Jézus teste és vére / Oltáriszentség</a:t>
            </a:r>
          </a:p>
          <a:p>
            <a:r>
              <a:rPr lang="hu-HU" sz="1700" b="1" dirty="0"/>
              <a:t>Ének</a:t>
            </a:r>
            <a:r>
              <a:rPr lang="hu-HU" sz="1700" dirty="0"/>
              <a:t>: „aki énekel, kétszeresen imádkozik” Szent Ágoston szerint; a zene segít felemelni lelkünket Istenhez.</a:t>
            </a:r>
          </a:p>
          <a:p>
            <a:r>
              <a:rPr lang="hu-HU" sz="1700" b="1" dirty="0"/>
              <a:t>Böjt</a:t>
            </a:r>
            <a:r>
              <a:rPr lang="hu-HU" sz="1700" dirty="0"/>
              <a:t>: Istennek szánt jó cselekedet, lelkünk formálásának egy módja.</a:t>
            </a:r>
          </a:p>
        </p:txBody>
      </p:sp>
      <p:pic>
        <p:nvPicPr>
          <p:cNvPr id="6154" name="Picture 10" descr="Tavaszi méregtelenítés avagy a böjt szerepe az egészségmegőrzésben ...">
            <a:extLst>
              <a:ext uri="{FF2B5EF4-FFF2-40B4-BE49-F238E27FC236}">
                <a16:creationId xmlns:a16="http://schemas.microsoft.com/office/drawing/2014/main" id="{B7260CCF-C8C6-4EEB-B79E-44C1FA7B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68" y="5534025"/>
            <a:ext cx="38004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0B0DF-53E5-420D-B130-8D7FAAFD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6F0B2C-7503-43E6-AF11-FC79C6EA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tananyagot a Tankönyved 133. – 136. oldalain találod.</a:t>
            </a:r>
          </a:p>
          <a:p>
            <a:r>
              <a:rPr lang="hu-HU" dirty="0"/>
              <a:t>Kérlek, a </a:t>
            </a:r>
            <a:r>
              <a:rPr lang="hu-HU" sz="2800" b="1" dirty="0">
                <a:solidFill>
                  <a:srgbClr val="FF0000"/>
                </a:solidFill>
              </a:rPr>
              <a:t>135. oldal lapszélén, a kép alatt fejezd be a mondatokat</a:t>
            </a:r>
            <a:r>
              <a:rPr lang="hu-HU" dirty="0"/>
              <a:t>!</a:t>
            </a:r>
          </a:p>
          <a:p>
            <a:r>
              <a:rPr lang="hu-HU" dirty="0"/>
              <a:t>Kérlek a </a:t>
            </a:r>
            <a:r>
              <a:rPr lang="hu-HU" sz="2800" b="1" dirty="0">
                <a:solidFill>
                  <a:srgbClr val="FF0000"/>
                </a:solidFill>
              </a:rPr>
              <a:t>136. oldal lap széli feladat szerint: Készíts egy katolikus templommal szelfit!</a:t>
            </a:r>
          </a:p>
          <a:p>
            <a:r>
              <a:rPr lang="hu-HU" sz="2800" b="1" dirty="0"/>
              <a:t>Töltsd fel a 9. hét mappába!</a:t>
            </a:r>
          </a:p>
        </p:txBody>
      </p:sp>
    </p:spTree>
    <p:extLst>
      <p:ext uri="{BB962C8B-B14F-4D97-AF65-F5344CB8AC3E}">
        <p14:creationId xmlns:p14="http://schemas.microsoft.com/office/powerpoint/2010/main" val="297056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ézet">
  <a:themeElements>
    <a:clrScheme name="Néze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éze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éze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886</Words>
  <Application>Microsoft Office PowerPoint</Application>
  <PresentationFormat>Szélesvásznú</PresentationFormat>
  <Paragraphs>79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Nézet</vt:lpstr>
      <vt:lpstr>Dicsértessék a Jézus Krisztus! Mindörökké! Amen</vt:lpstr>
      <vt:lpstr>Kezdjük ma is Mária imádsággal az órát! Kérjük az ő segítségét, hogy nyissa meg szíveteket  a szeretetre és örömre!</vt:lpstr>
      <vt:lpstr>Gondold végig:</vt:lpstr>
      <vt:lpstr>Szokás - hagyomány</vt:lpstr>
      <vt:lpstr>A liturgia</vt:lpstr>
      <vt:lpstr>A liturgikus év</vt:lpstr>
      <vt:lpstr>Vasárnap –  Az Úr napja</vt:lpstr>
      <vt:lpstr>Látható jelek a liturgiában:  olyan külső formák ezek, amelyek a belső valóságot juttatják kifejezésre</vt:lpstr>
      <vt:lpstr>Feladatok:</vt:lpstr>
      <vt:lpstr>„Ahol ugyanis ketten vagy hárman összegyűlnek nevemben, ott vagyok közöttük.” (Mt 18,20)</vt:lpstr>
      <vt:lpstr>Kedves Hittanos! Várlak a következő digitális hittan órára!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Dicsértessék a Jézus Krisztus! Mindörökké! Amen</dc:title>
  <dc:creator>Ildikó Timár</dc:creator>
  <cp:lastModifiedBy>Ildikó Timár</cp:lastModifiedBy>
  <cp:revision>1</cp:revision>
  <dcterms:created xsi:type="dcterms:W3CDTF">2020-05-14T07:31:54Z</dcterms:created>
  <dcterms:modified xsi:type="dcterms:W3CDTF">2020-05-14T07:35:49Z</dcterms:modified>
</cp:coreProperties>
</file>