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49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LX03ia5mr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0322" y="1701801"/>
            <a:ext cx="8144134" cy="2617250"/>
          </a:xfrm>
          <a:solidFill>
            <a:schemeClr val="bg1"/>
          </a:solidFill>
        </p:spPr>
        <p:txBody>
          <a:bodyPr/>
          <a:lstStyle/>
          <a:p>
            <a:r>
              <a:rPr lang="hu-HU" dirty="0" smtClean="0"/>
              <a:t>Az Úr nevét hiába ne </a:t>
            </a:r>
            <a:r>
              <a:rPr lang="hu-HU" dirty="0" smtClean="0"/>
              <a:t>vedd! </a:t>
            </a:r>
            <a:br>
              <a:rPr lang="hu-HU" dirty="0" smtClean="0"/>
            </a:br>
            <a:r>
              <a:rPr lang="hu-HU" dirty="0" smtClean="0"/>
              <a:t>3.osztály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69222" y="4419439"/>
            <a:ext cx="8144134" cy="1631204"/>
          </a:xfrm>
        </p:spPr>
        <p:txBody>
          <a:bodyPr>
            <a:noAutofit/>
          </a:bodyPr>
          <a:lstStyle/>
          <a:p>
            <a:r>
              <a:rPr lang="hu-HU" sz="4400" dirty="0" smtClean="0"/>
              <a:t>Szépen szólj!</a:t>
            </a:r>
          </a:p>
          <a:p>
            <a:r>
              <a:rPr lang="hu-HU" sz="4400" dirty="0" smtClean="0"/>
              <a:t>8. Lecke</a:t>
            </a:r>
          </a:p>
          <a:p>
            <a:endParaRPr lang="hu-HU" sz="4400" dirty="0"/>
          </a:p>
          <a:p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300569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60867" y="167144"/>
            <a:ext cx="6096000" cy="369331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r>
              <a:rPr lang="hu-HU" b="1" i="1" dirty="0"/>
              <a:t>Uram, mi Urunk, milyen csodálatos széles e világon a te neved</a:t>
            </a:r>
            <a:r>
              <a:rPr lang="hu-HU" b="1" i="1" dirty="0" smtClean="0"/>
              <a:t>!</a:t>
            </a:r>
          </a:p>
          <a:p>
            <a:r>
              <a:rPr lang="hu-HU" dirty="0" smtClean="0"/>
              <a:t> </a:t>
            </a:r>
            <a:r>
              <a:rPr lang="hu-HU" dirty="0"/>
              <a:t>Dicsőséged az egekig magasztalja </a:t>
            </a:r>
          </a:p>
          <a:p>
            <a:r>
              <a:rPr lang="hu-HU" dirty="0" smtClean="0"/>
              <a:t>a </a:t>
            </a:r>
            <a:r>
              <a:rPr lang="hu-HU" dirty="0"/>
              <a:t>gyermekek és a kicsinyek ajka. Védőbástyát emeltél elleneid ellen, hogy elhallgattasd az ellenszegülőt és a lázadót</a:t>
            </a:r>
            <a:r>
              <a:rPr lang="hu-HU" dirty="0" smtClean="0"/>
              <a:t>.</a:t>
            </a:r>
          </a:p>
          <a:p>
            <a:r>
              <a:rPr lang="hu-HU" b="1" i="1" dirty="0"/>
              <a:t> Uram, mi Urunk, milyen csodálatos széles e világon a te neved!</a:t>
            </a:r>
          </a:p>
          <a:p>
            <a:r>
              <a:rPr lang="hu-HU" dirty="0" smtClean="0"/>
              <a:t>Bámulom </a:t>
            </a:r>
            <a:r>
              <a:rPr lang="hu-HU" dirty="0"/>
              <a:t>az eget, kezed művét, a holdat és a csillagokat, amelyeket te alkottál. </a:t>
            </a:r>
          </a:p>
          <a:p>
            <a:r>
              <a:rPr lang="hu-HU" dirty="0" smtClean="0"/>
              <a:t>Mi </a:t>
            </a:r>
            <a:r>
              <a:rPr lang="hu-HU" dirty="0"/>
              <a:t>az ember, hogy megemlékezel róla, az ember fia, hogy gondot viselsz reá</a:t>
            </a:r>
            <a:r>
              <a:rPr lang="hu-HU" dirty="0" smtClean="0"/>
              <a:t>?</a:t>
            </a:r>
          </a:p>
          <a:p>
            <a:r>
              <a:rPr lang="hu-HU" dirty="0"/>
              <a:t> </a:t>
            </a:r>
          </a:p>
        </p:txBody>
      </p:sp>
      <p:sp>
        <p:nvSpPr>
          <p:cNvPr id="3" name="Téglalap 2"/>
          <p:cNvSpPr/>
          <p:nvPr/>
        </p:nvSpPr>
        <p:spPr>
          <a:xfrm>
            <a:off x="5748866" y="2598341"/>
            <a:ext cx="6096000" cy="369331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r>
              <a:rPr lang="hu-HU" b="1" i="1" dirty="0"/>
              <a:t>Uram, mi Urunk, milyen csodálatos széles e világon a te neved!</a:t>
            </a:r>
          </a:p>
          <a:p>
            <a:r>
              <a:rPr lang="hu-HU" dirty="0"/>
              <a:t>Majdnem isteni lénnyé tetted, dicsőséggel és fönséggel koronáztad. </a:t>
            </a:r>
          </a:p>
          <a:p>
            <a:r>
              <a:rPr lang="hu-HU" dirty="0"/>
              <a:t>Hatalmat adtál neki kezed műve fölött, mindent lába alá vetettél: </a:t>
            </a:r>
          </a:p>
          <a:p>
            <a:r>
              <a:rPr lang="hu-HU" dirty="0"/>
              <a:t>minden juhot és barmot, a mezők vadjait, </a:t>
            </a:r>
          </a:p>
          <a:p>
            <a:r>
              <a:rPr lang="hu-HU" b="1" i="1" dirty="0"/>
              <a:t>Uram, mi Urunk, milyen csodálatos széles e világon a te neved!</a:t>
            </a:r>
          </a:p>
          <a:p>
            <a:r>
              <a:rPr lang="hu-HU" dirty="0"/>
              <a:t>az ég madarait s a tenger halait, mindent, ami a tengerek ösvényén kering, </a:t>
            </a:r>
          </a:p>
          <a:p>
            <a:r>
              <a:rPr lang="hu-HU" b="1" i="1" dirty="0"/>
              <a:t>Uram, mi Urunk, milyen csodálatos széles e világon a te neved! </a:t>
            </a:r>
          </a:p>
        </p:txBody>
      </p:sp>
    </p:spTree>
    <p:extLst>
      <p:ext uri="{BB962C8B-B14F-4D97-AF65-F5344CB8AC3E}">
        <p14:creationId xmlns:p14="http://schemas.microsoft.com/office/powerpoint/2010/main" val="1570079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42958" y="1164648"/>
            <a:ext cx="4441371" cy="230832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endParaRPr lang="hu-HU" sz="2400" b="1" dirty="0">
              <a:solidFill>
                <a:schemeClr val="bg1"/>
              </a:solidFill>
            </a:endParaRPr>
          </a:p>
          <a:p>
            <a:r>
              <a:rPr lang="hu-HU" sz="2400" b="1" dirty="0" smtClean="0">
                <a:solidFill>
                  <a:schemeClr val="bg1"/>
                </a:solidFill>
              </a:rPr>
              <a:t>Jelentése</a:t>
            </a:r>
            <a:endParaRPr lang="hu-HU" sz="2400" b="1" dirty="0">
              <a:solidFill>
                <a:schemeClr val="bg1"/>
              </a:solidFill>
            </a:endParaRPr>
          </a:p>
          <a:p>
            <a:r>
              <a:rPr lang="hu-HU" sz="2400" b="1" dirty="0">
                <a:solidFill>
                  <a:schemeClr val="bg1"/>
                </a:solidFill>
              </a:rPr>
              <a:t>A Zsófia görög eredetű női név, a </a:t>
            </a:r>
            <a:r>
              <a:rPr lang="hu-HU" sz="2400" b="1" dirty="0" err="1">
                <a:solidFill>
                  <a:schemeClr val="bg1"/>
                </a:solidFill>
              </a:rPr>
              <a:t>Sophia</a:t>
            </a:r>
            <a:r>
              <a:rPr lang="hu-HU" sz="2400" b="1" dirty="0">
                <a:solidFill>
                  <a:schemeClr val="bg1"/>
                </a:solidFill>
              </a:rPr>
              <a:t> név régi magyar olvasatából. </a:t>
            </a:r>
            <a:endParaRPr lang="hu-HU" sz="2400" b="1" dirty="0" smtClean="0">
              <a:solidFill>
                <a:schemeClr val="bg1"/>
              </a:solidFill>
            </a:endParaRPr>
          </a:p>
          <a:p>
            <a:r>
              <a:rPr lang="hu-HU" sz="2400" b="1" dirty="0" smtClean="0">
                <a:solidFill>
                  <a:schemeClr val="bg1"/>
                </a:solidFill>
              </a:rPr>
              <a:t>Jelentése</a:t>
            </a:r>
            <a:r>
              <a:rPr lang="hu-HU" sz="2400" b="1" dirty="0">
                <a:solidFill>
                  <a:schemeClr val="bg1"/>
                </a:solidFill>
              </a:rPr>
              <a:t>: bölcsesség</a:t>
            </a:r>
            <a:r>
              <a:rPr lang="hu-HU" sz="2400" b="1" dirty="0" smtClean="0">
                <a:solidFill>
                  <a:schemeClr val="bg1"/>
                </a:solidFill>
              </a:rPr>
              <a:t>.</a:t>
            </a: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04092" y="3472972"/>
            <a:ext cx="1282723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hu-HU" sz="2800" b="1" dirty="0">
                <a:solidFill>
                  <a:srgbClr val="000000"/>
                </a:solidFill>
                <a:latin typeface="Arial"/>
              </a:rPr>
              <a:t>Bálint</a:t>
            </a:r>
            <a:r>
              <a:rPr lang="hu-HU" sz="2800" dirty="0">
                <a:solidFill>
                  <a:srgbClr val="000000"/>
                </a:solidFill>
                <a:latin typeface="Arial"/>
              </a:rPr>
              <a:t> </a:t>
            </a:r>
            <a:endParaRPr lang="hu-HU" sz="2800" dirty="0"/>
          </a:p>
        </p:txBody>
      </p:sp>
      <p:sp>
        <p:nvSpPr>
          <p:cNvPr id="4" name="Téglalap 3"/>
          <p:cNvSpPr/>
          <p:nvPr/>
        </p:nvSpPr>
        <p:spPr>
          <a:xfrm>
            <a:off x="-1" y="3996192"/>
            <a:ext cx="3831771" cy="267765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rgbClr val="000000"/>
                </a:solidFill>
                <a:latin typeface="Arial"/>
              </a:rPr>
              <a:t>Név jelentése:</a:t>
            </a:r>
            <a:br>
              <a:rPr lang="hu-HU" sz="2400" b="1" dirty="0">
                <a:solidFill>
                  <a:srgbClr val="000000"/>
                </a:solidFill>
                <a:latin typeface="Arial"/>
              </a:rPr>
            </a:br>
            <a:r>
              <a:rPr lang="hu-HU" sz="2400" b="1" dirty="0">
                <a:solidFill>
                  <a:srgbClr val="000000"/>
                </a:solidFill>
                <a:latin typeface="Arial"/>
              </a:rPr>
              <a:t>Erős, egészséges, ép, hatalmas</a:t>
            </a:r>
            <a:br>
              <a:rPr lang="hu-HU" sz="2400" b="1" dirty="0">
                <a:solidFill>
                  <a:srgbClr val="000000"/>
                </a:solidFill>
                <a:latin typeface="Arial"/>
              </a:rPr>
            </a:br>
            <a:r>
              <a:rPr lang="hu-HU" sz="2400" b="1" dirty="0">
                <a:solidFill>
                  <a:srgbClr val="000000"/>
                </a:solidFill>
                <a:latin typeface="Arial"/>
              </a:rPr>
              <a:t/>
            </a:r>
            <a:br>
              <a:rPr lang="hu-HU" sz="2400" b="1" dirty="0">
                <a:solidFill>
                  <a:srgbClr val="000000"/>
                </a:solidFill>
                <a:latin typeface="Arial"/>
              </a:rPr>
            </a:br>
            <a:r>
              <a:rPr lang="hu-HU" sz="2400" b="1" dirty="0">
                <a:solidFill>
                  <a:srgbClr val="000000"/>
                </a:solidFill>
                <a:latin typeface="Arial"/>
              </a:rPr>
              <a:t>Név eredete:</a:t>
            </a:r>
            <a:br>
              <a:rPr lang="hu-HU" sz="2400" b="1" dirty="0">
                <a:solidFill>
                  <a:srgbClr val="000000"/>
                </a:solidFill>
                <a:latin typeface="Arial"/>
              </a:rPr>
            </a:br>
            <a:r>
              <a:rPr lang="hu-HU" sz="2400" b="1" dirty="0">
                <a:solidFill>
                  <a:srgbClr val="000000"/>
                </a:solidFill>
                <a:latin typeface="Arial"/>
              </a:rPr>
              <a:t>Latin eredetű, a </a:t>
            </a:r>
            <a:r>
              <a:rPr lang="hu-HU" sz="2400" b="1" dirty="0" err="1">
                <a:solidFill>
                  <a:srgbClr val="000000"/>
                </a:solidFill>
                <a:latin typeface="Arial"/>
              </a:rPr>
              <a:t>Valentinus</a:t>
            </a:r>
            <a:r>
              <a:rPr lang="hu-HU" sz="2400" b="1" dirty="0">
                <a:solidFill>
                  <a:srgbClr val="000000"/>
                </a:solidFill>
                <a:latin typeface="Arial"/>
              </a:rPr>
              <a:t> névből</a:t>
            </a:r>
            <a:endParaRPr lang="hu-HU" sz="2400" dirty="0"/>
          </a:p>
        </p:txBody>
      </p:sp>
      <p:sp>
        <p:nvSpPr>
          <p:cNvPr id="5" name="Téglalap 4"/>
          <p:cNvSpPr/>
          <p:nvPr/>
        </p:nvSpPr>
        <p:spPr>
          <a:xfrm>
            <a:off x="5822045" y="208784"/>
            <a:ext cx="1390124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hu-HU" sz="3600" b="1" dirty="0">
                <a:solidFill>
                  <a:srgbClr val="000000"/>
                </a:solidFill>
                <a:latin typeface="Arial"/>
              </a:rPr>
              <a:t>Luca</a:t>
            </a:r>
            <a:r>
              <a:rPr lang="hu-HU" sz="3600" dirty="0">
                <a:solidFill>
                  <a:srgbClr val="000000"/>
                </a:solidFill>
                <a:latin typeface="Arial"/>
              </a:rPr>
              <a:t> </a:t>
            </a:r>
            <a:endParaRPr lang="hu-HU" sz="3600" dirty="0"/>
          </a:p>
        </p:txBody>
      </p:sp>
      <p:sp>
        <p:nvSpPr>
          <p:cNvPr id="6" name="Téglalap 5"/>
          <p:cNvSpPr/>
          <p:nvPr/>
        </p:nvSpPr>
        <p:spPr>
          <a:xfrm>
            <a:off x="5170715" y="993615"/>
            <a:ext cx="6096000" cy="193899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r>
              <a:rPr lang="hu-HU" sz="2400" b="1" dirty="0">
                <a:solidFill>
                  <a:srgbClr val="000000"/>
                </a:solidFill>
                <a:latin typeface="Arial"/>
              </a:rPr>
              <a:t>Név jelentése:</a:t>
            </a:r>
            <a:br>
              <a:rPr lang="hu-HU" sz="2400" b="1" dirty="0">
                <a:solidFill>
                  <a:srgbClr val="000000"/>
                </a:solidFill>
                <a:latin typeface="Arial"/>
              </a:rPr>
            </a:br>
            <a:r>
              <a:rPr lang="hu-HU" sz="2400" b="1" dirty="0">
                <a:solidFill>
                  <a:srgbClr val="000000"/>
                </a:solidFill>
                <a:latin typeface="Arial"/>
              </a:rPr>
              <a:t>Virradatkor, hajnalhasadáskor született</a:t>
            </a:r>
            <a:br>
              <a:rPr lang="hu-HU" sz="2400" b="1" dirty="0">
                <a:solidFill>
                  <a:srgbClr val="000000"/>
                </a:solidFill>
                <a:latin typeface="Arial"/>
              </a:rPr>
            </a:br>
            <a:r>
              <a:rPr lang="hu-HU" sz="2400" b="1" dirty="0">
                <a:solidFill>
                  <a:srgbClr val="000000"/>
                </a:solidFill>
                <a:latin typeface="Arial"/>
              </a:rPr>
              <a:t/>
            </a:r>
            <a:br>
              <a:rPr lang="hu-HU" sz="2400" b="1" dirty="0">
                <a:solidFill>
                  <a:srgbClr val="000000"/>
                </a:solidFill>
                <a:latin typeface="Arial"/>
              </a:rPr>
            </a:br>
            <a:r>
              <a:rPr lang="hu-HU" sz="2400" b="1" dirty="0">
                <a:solidFill>
                  <a:srgbClr val="000000"/>
                </a:solidFill>
                <a:latin typeface="Arial"/>
              </a:rPr>
              <a:t>Név eredete:</a:t>
            </a:r>
            <a:br>
              <a:rPr lang="hu-HU" sz="2400" b="1" dirty="0">
                <a:solidFill>
                  <a:srgbClr val="000000"/>
                </a:solidFill>
                <a:latin typeface="Arial"/>
              </a:rPr>
            </a:br>
            <a:r>
              <a:rPr lang="hu-HU" sz="2400" b="1" dirty="0">
                <a:solidFill>
                  <a:srgbClr val="000000"/>
                </a:solidFill>
                <a:latin typeface="Arial"/>
              </a:rPr>
              <a:t>A Lúcia régi magyar formája</a:t>
            </a:r>
            <a:endParaRPr lang="hu-HU" sz="2400" dirty="0"/>
          </a:p>
        </p:txBody>
      </p:sp>
      <p:sp>
        <p:nvSpPr>
          <p:cNvPr id="7" name="Téglalap 6"/>
          <p:cNvSpPr/>
          <p:nvPr/>
        </p:nvSpPr>
        <p:spPr>
          <a:xfrm>
            <a:off x="5599710" y="3244334"/>
            <a:ext cx="1800493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hu-HU" sz="3600" b="1" dirty="0">
                <a:solidFill>
                  <a:srgbClr val="000000"/>
                </a:solidFill>
                <a:latin typeface="Arial"/>
              </a:rPr>
              <a:t>Kristóf</a:t>
            </a:r>
            <a:r>
              <a:rPr lang="hu-HU" sz="3600" dirty="0">
                <a:solidFill>
                  <a:srgbClr val="000000"/>
                </a:solidFill>
                <a:latin typeface="Arial"/>
              </a:rPr>
              <a:t> </a:t>
            </a:r>
            <a:endParaRPr lang="hu-HU" sz="3600" dirty="0"/>
          </a:p>
        </p:txBody>
      </p:sp>
      <p:sp>
        <p:nvSpPr>
          <p:cNvPr id="8" name="Téglalap 7"/>
          <p:cNvSpPr/>
          <p:nvPr/>
        </p:nvSpPr>
        <p:spPr>
          <a:xfrm>
            <a:off x="5225143" y="4181679"/>
            <a:ext cx="6096000" cy="193899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r>
              <a:rPr lang="hu-HU" sz="2400" b="1" dirty="0">
                <a:solidFill>
                  <a:srgbClr val="000000"/>
                </a:solidFill>
                <a:latin typeface="Arial"/>
              </a:rPr>
              <a:t>Név jelentése:</a:t>
            </a:r>
            <a:br>
              <a:rPr lang="hu-HU" sz="2400" b="1" dirty="0">
                <a:solidFill>
                  <a:srgbClr val="000000"/>
                </a:solidFill>
                <a:latin typeface="Arial"/>
              </a:rPr>
            </a:br>
            <a:r>
              <a:rPr lang="hu-HU" sz="2400" b="1" dirty="0">
                <a:solidFill>
                  <a:srgbClr val="000000"/>
                </a:solidFill>
                <a:latin typeface="Arial"/>
              </a:rPr>
              <a:t>Krisztust hordozó</a:t>
            </a:r>
            <a:br>
              <a:rPr lang="hu-HU" sz="2400" b="1" dirty="0">
                <a:solidFill>
                  <a:srgbClr val="000000"/>
                </a:solidFill>
                <a:latin typeface="Arial"/>
              </a:rPr>
            </a:br>
            <a:r>
              <a:rPr lang="hu-HU" sz="2400" b="1" dirty="0">
                <a:solidFill>
                  <a:srgbClr val="000000"/>
                </a:solidFill>
                <a:latin typeface="Arial"/>
              </a:rPr>
              <a:t/>
            </a:r>
            <a:br>
              <a:rPr lang="hu-HU" sz="2400" b="1" dirty="0">
                <a:solidFill>
                  <a:srgbClr val="000000"/>
                </a:solidFill>
                <a:latin typeface="Arial"/>
              </a:rPr>
            </a:br>
            <a:r>
              <a:rPr lang="hu-HU" sz="2400" b="1" dirty="0">
                <a:solidFill>
                  <a:srgbClr val="000000"/>
                </a:solidFill>
                <a:latin typeface="Arial"/>
              </a:rPr>
              <a:t>Név eredete:</a:t>
            </a:r>
            <a:br>
              <a:rPr lang="hu-HU" sz="2400" b="1" dirty="0">
                <a:solidFill>
                  <a:srgbClr val="000000"/>
                </a:solidFill>
                <a:latin typeface="Arial"/>
              </a:rPr>
            </a:br>
            <a:r>
              <a:rPr lang="hu-HU" sz="2400" b="1" dirty="0">
                <a:solidFill>
                  <a:srgbClr val="000000"/>
                </a:solidFill>
                <a:latin typeface="Arial"/>
              </a:rPr>
              <a:t>Görög eredetű, a </a:t>
            </a:r>
            <a:r>
              <a:rPr lang="hu-HU" sz="2400" b="1" dirty="0" err="1">
                <a:solidFill>
                  <a:srgbClr val="000000"/>
                </a:solidFill>
                <a:latin typeface="Arial"/>
              </a:rPr>
              <a:t>Krisztophorosz</a:t>
            </a:r>
            <a:r>
              <a:rPr lang="hu-HU" sz="2400" b="1" dirty="0">
                <a:solidFill>
                  <a:srgbClr val="000000"/>
                </a:solidFill>
                <a:latin typeface="Arial"/>
              </a:rPr>
              <a:t> névből</a:t>
            </a:r>
            <a:endParaRPr lang="hu-H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45" y="208784"/>
            <a:ext cx="1804987" cy="9572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3990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63286" y="1402808"/>
            <a:ext cx="6096000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r>
              <a:rPr lang="hu-HU" sz="2400" b="1" dirty="0" smtClean="0">
                <a:solidFill>
                  <a:srgbClr val="353535"/>
                </a:solidFill>
                <a:latin typeface="Open Sans"/>
              </a:rPr>
              <a:t>Héber </a:t>
            </a:r>
            <a:r>
              <a:rPr lang="hu-HU" sz="2400" b="1" dirty="0" err="1" smtClean="0">
                <a:solidFill>
                  <a:srgbClr val="353535"/>
                </a:solidFill>
                <a:latin typeface="Open Sans"/>
              </a:rPr>
              <a:t>eredtü</a:t>
            </a:r>
            <a:r>
              <a:rPr lang="hu-HU" sz="2400" b="1" dirty="0" smtClean="0">
                <a:solidFill>
                  <a:srgbClr val="353535"/>
                </a:solidFill>
                <a:latin typeface="Open Sans"/>
              </a:rPr>
              <a:t>, </a:t>
            </a:r>
            <a:r>
              <a:rPr lang="hu-HU" sz="2400" b="1" dirty="0">
                <a:solidFill>
                  <a:srgbClr val="353535"/>
                </a:solidFill>
                <a:latin typeface="Open Sans"/>
              </a:rPr>
              <a:t>a Biblia szerint Ábrahám egyik felesége. Izsák anyja, egyben a választott nép ősanyja. Jelentése: hercegnő, uralkodónő</a:t>
            </a:r>
            <a:endParaRPr lang="hu-HU" sz="2400" b="1" i="0" dirty="0">
              <a:solidFill>
                <a:srgbClr val="353535"/>
              </a:solidFill>
              <a:effectLst/>
              <a:latin typeface="Open Sans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96396" y="326963"/>
            <a:ext cx="124906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hu-HU" sz="3600" b="1" dirty="0">
                <a:solidFill>
                  <a:srgbClr val="353535"/>
                </a:solidFill>
                <a:latin typeface="Oswald"/>
              </a:rPr>
              <a:t>Sára</a:t>
            </a:r>
            <a:r>
              <a:rPr lang="hu-HU" b="1" dirty="0">
                <a:solidFill>
                  <a:srgbClr val="353535"/>
                </a:solidFill>
                <a:latin typeface="Oswald"/>
              </a:rPr>
              <a:t> </a:t>
            </a:r>
            <a:endParaRPr lang="hu-HU" b="1" i="0" dirty="0">
              <a:solidFill>
                <a:srgbClr val="353535"/>
              </a:solidFill>
              <a:effectLst/>
              <a:latin typeface="Oswald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52943" y="3364077"/>
            <a:ext cx="1300356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hu-HU" sz="3600" b="1" dirty="0">
                <a:solidFill>
                  <a:srgbClr val="000000"/>
                </a:solidFill>
                <a:latin typeface="Arial"/>
              </a:rPr>
              <a:t>Máté</a:t>
            </a:r>
            <a:r>
              <a:rPr lang="hu-HU" dirty="0">
                <a:solidFill>
                  <a:srgbClr val="000000"/>
                </a:solidFill>
                <a:latin typeface="Arial"/>
              </a:rPr>
              <a:t> 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1872344" y="3273309"/>
            <a:ext cx="6096000" cy="30469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r>
              <a:rPr lang="hu-HU" sz="2400" b="1" dirty="0">
                <a:solidFill>
                  <a:srgbClr val="000000"/>
                </a:solidFill>
                <a:latin typeface="Arial"/>
              </a:rPr>
              <a:t>Név jelentése:</a:t>
            </a:r>
            <a:br>
              <a:rPr lang="hu-HU" sz="2400" b="1" dirty="0">
                <a:solidFill>
                  <a:srgbClr val="000000"/>
                </a:solidFill>
                <a:latin typeface="Arial"/>
              </a:rPr>
            </a:br>
            <a:r>
              <a:rPr lang="hu-HU" sz="2400" b="1" dirty="0">
                <a:solidFill>
                  <a:srgbClr val="000000"/>
                </a:solidFill>
                <a:latin typeface="Arial"/>
              </a:rPr>
              <a:t>Isten ajándéka</a:t>
            </a:r>
            <a:br>
              <a:rPr lang="hu-HU" sz="2400" b="1" dirty="0">
                <a:solidFill>
                  <a:srgbClr val="000000"/>
                </a:solidFill>
                <a:latin typeface="Arial"/>
              </a:rPr>
            </a:br>
            <a:r>
              <a:rPr lang="hu-HU" sz="2400" b="1" dirty="0">
                <a:solidFill>
                  <a:srgbClr val="000000"/>
                </a:solidFill>
                <a:latin typeface="Arial"/>
              </a:rPr>
              <a:t/>
            </a:r>
            <a:br>
              <a:rPr lang="hu-HU" sz="2400" b="1" dirty="0">
                <a:solidFill>
                  <a:srgbClr val="000000"/>
                </a:solidFill>
                <a:latin typeface="Arial"/>
              </a:rPr>
            </a:br>
            <a:r>
              <a:rPr lang="hu-HU" sz="2400" b="1" dirty="0">
                <a:solidFill>
                  <a:srgbClr val="000000"/>
                </a:solidFill>
                <a:latin typeface="Arial"/>
              </a:rPr>
              <a:t>Név eredete:</a:t>
            </a:r>
            <a:br>
              <a:rPr lang="hu-HU" sz="2400" b="1" dirty="0">
                <a:solidFill>
                  <a:srgbClr val="000000"/>
                </a:solidFill>
                <a:latin typeface="Arial"/>
              </a:rPr>
            </a:br>
            <a:r>
              <a:rPr lang="hu-HU" sz="2400" b="1" dirty="0">
                <a:solidFill>
                  <a:srgbClr val="000000"/>
                </a:solidFill>
                <a:latin typeface="Arial"/>
              </a:rPr>
              <a:t>Héber eredetű, a </a:t>
            </a:r>
            <a:r>
              <a:rPr lang="hu-HU" sz="2400" b="1" dirty="0" err="1">
                <a:solidFill>
                  <a:srgbClr val="000000"/>
                </a:solidFill>
                <a:latin typeface="Arial"/>
              </a:rPr>
              <a:t>Mattitjahu</a:t>
            </a:r>
            <a:r>
              <a:rPr lang="hu-HU" sz="2400" b="1" dirty="0">
                <a:solidFill>
                  <a:srgbClr val="000000"/>
                </a:solidFill>
                <a:latin typeface="Arial"/>
              </a:rPr>
              <a:t> névből, a Biblia szerint Jézus tanítványa, a hagyomány szerint ő az első evangélium szerzője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82279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elhő 5"/>
          <p:cNvSpPr/>
          <p:nvPr/>
        </p:nvSpPr>
        <p:spPr>
          <a:xfrm>
            <a:off x="367393" y="-195942"/>
            <a:ext cx="5535386" cy="225334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Képzeld apa, ma a tanító néni olvasott egy </a:t>
            </a:r>
            <a:r>
              <a:rPr lang="hu-HU" b="1" dirty="0" err="1"/>
              <a:t>indiános</a:t>
            </a:r>
            <a:r>
              <a:rPr lang="hu-HU" b="1" dirty="0"/>
              <a:t> mesét, amiben a főhőst Bátor </a:t>
            </a:r>
            <a:r>
              <a:rPr lang="hu-HU" b="1" dirty="0" smtClean="0"/>
              <a:t>Nyílnak </a:t>
            </a:r>
            <a:r>
              <a:rPr lang="hu-HU" b="1" dirty="0"/>
              <a:t>hívták. N</a:t>
            </a:r>
            <a:r>
              <a:rPr lang="hu-HU" b="1" dirty="0" smtClean="0"/>
              <a:t>agyon </a:t>
            </a:r>
            <a:r>
              <a:rPr lang="hu-HU" b="1" dirty="0"/>
              <a:t>bátor volt a vadászatokban, ezért kapta ezt a nevet. </a:t>
            </a:r>
          </a:p>
        </p:txBody>
      </p:sp>
      <p:sp>
        <p:nvSpPr>
          <p:cNvPr id="7" name="Felhő 6"/>
          <p:cNvSpPr/>
          <p:nvPr/>
        </p:nvSpPr>
        <p:spPr>
          <a:xfrm>
            <a:off x="2881993" y="1200150"/>
            <a:ext cx="4629150" cy="22288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A törzsfőnök pedig Erős Medve volt. A többieket is így nevezték el, csak már nem emlékszem a többire.</a:t>
            </a:r>
          </a:p>
        </p:txBody>
      </p:sp>
      <p:sp>
        <p:nvSpPr>
          <p:cNvPr id="8" name="Felhő 7"/>
          <p:cNvSpPr/>
          <p:nvPr/>
        </p:nvSpPr>
        <p:spPr>
          <a:xfrm>
            <a:off x="4939392" y="4314825"/>
            <a:ext cx="3477986" cy="1657350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Lányok </a:t>
            </a:r>
            <a:r>
              <a:rPr lang="hu-HU" dirty="0"/>
              <a:t>is voltak benne? Őket hogy hívták?</a:t>
            </a:r>
          </a:p>
        </p:txBody>
      </p:sp>
      <p:sp>
        <p:nvSpPr>
          <p:cNvPr id="9" name="Felhő 8"/>
          <p:cNvSpPr/>
          <p:nvPr/>
        </p:nvSpPr>
        <p:spPr>
          <a:xfrm>
            <a:off x="7002235" y="-59191"/>
            <a:ext cx="2849336" cy="14777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Arra aztán végképp nem emlékszem!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71668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vízszintesen 1"/>
          <p:cNvSpPr/>
          <p:nvPr/>
        </p:nvSpPr>
        <p:spPr>
          <a:xfrm>
            <a:off x="1959428" y="1592035"/>
            <a:ext cx="8090808" cy="3722914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/>
              <a:t>Segítsünk Veronikának! Oldjuk meg a 8. lecke 5. feladatát</a:t>
            </a:r>
          </a:p>
        </p:txBody>
      </p:sp>
    </p:spTree>
    <p:extLst>
      <p:ext uri="{BB962C8B-B14F-4D97-AF65-F5344CB8AC3E}">
        <p14:creationId xmlns:p14="http://schemas.microsoft.com/office/powerpoint/2010/main" val="85478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9"/>
            <a:ext cx="12193057" cy="6858594"/>
          </a:xfrm>
          <a:prstGeom prst="rect">
            <a:avLst/>
          </a:prstGeom>
        </p:spPr>
      </p:pic>
      <p:sp>
        <p:nvSpPr>
          <p:cNvPr id="3" name="Felhő 2"/>
          <p:cNvSpPr/>
          <p:nvPr/>
        </p:nvSpPr>
        <p:spPr>
          <a:xfrm>
            <a:off x="3094264" y="114300"/>
            <a:ext cx="2612572" cy="127362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2">
                    <a:lumMod val="75000"/>
                  </a:schemeClr>
                </a:solidFill>
              </a:rPr>
              <a:t>Micsoda?</a:t>
            </a:r>
          </a:p>
        </p:txBody>
      </p:sp>
      <p:sp>
        <p:nvSpPr>
          <p:cNvPr id="4" name="Felhő 3"/>
          <p:cNvSpPr/>
          <p:nvPr/>
        </p:nvSpPr>
        <p:spPr>
          <a:xfrm>
            <a:off x="4642756" y="4882539"/>
            <a:ext cx="2906485" cy="146957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2">
                    <a:lumMod val="75000"/>
                  </a:schemeClr>
                </a:solidFill>
              </a:rPr>
              <a:t>De szép nevek!</a:t>
            </a:r>
          </a:p>
        </p:txBody>
      </p:sp>
      <p:sp>
        <p:nvSpPr>
          <p:cNvPr id="5" name="Felhő 4"/>
          <p:cNvSpPr/>
          <p:nvPr/>
        </p:nvSpPr>
        <p:spPr>
          <a:xfrm>
            <a:off x="6939643" y="1045326"/>
            <a:ext cx="4367892" cy="123310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bg2">
                    <a:lumMod val="75000"/>
                  </a:schemeClr>
                </a:solidFill>
              </a:rPr>
              <a:t>Bertalan azt jelent: a vizeket fenntartónak a fia.</a:t>
            </a:r>
            <a:endParaRPr lang="hu-H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Felhő 5"/>
          <p:cNvSpPr/>
          <p:nvPr/>
        </p:nvSpPr>
        <p:spPr>
          <a:xfrm>
            <a:off x="171450" y="2482536"/>
            <a:ext cx="5151665" cy="20078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2">
                    <a:lumMod val="75000"/>
                  </a:schemeClr>
                </a:solidFill>
              </a:rPr>
              <a:t>Régen mindenki így kapta a nevét, ami valamit elmondott róla. A ti neveteknek is van jelentése.</a:t>
            </a:r>
          </a:p>
        </p:txBody>
      </p:sp>
      <p:sp>
        <p:nvSpPr>
          <p:cNvPr id="7" name="Felhő 6"/>
          <p:cNvSpPr/>
          <p:nvPr/>
        </p:nvSpPr>
        <p:spPr>
          <a:xfrm>
            <a:off x="8849478" y="1853739"/>
            <a:ext cx="3343579" cy="115116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2">
                    <a:lumMod val="75000"/>
                  </a:schemeClr>
                </a:solidFill>
              </a:rPr>
              <a:t>Veronika: igaz kép. </a:t>
            </a:r>
          </a:p>
        </p:txBody>
      </p:sp>
      <p:sp>
        <p:nvSpPr>
          <p:cNvPr id="8" name="Felhő 7"/>
          <p:cNvSpPr/>
          <p:nvPr/>
        </p:nvSpPr>
        <p:spPr>
          <a:xfrm>
            <a:off x="171450" y="4021206"/>
            <a:ext cx="4710793" cy="168184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2">
                    <a:lumMod val="75000"/>
                  </a:schemeClr>
                </a:solidFill>
              </a:rPr>
              <a:t>Nekünk, keresztényeknek fontos, hogy kim az a szent, akinek a nevét viseljük. </a:t>
            </a:r>
          </a:p>
        </p:txBody>
      </p:sp>
      <p:sp>
        <p:nvSpPr>
          <p:cNvPr id="9" name="Felhő 8"/>
          <p:cNvSpPr/>
          <p:nvPr/>
        </p:nvSpPr>
        <p:spPr>
          <a:xfrm>
            <a:off x="7469490" y="2890452"/>
            <a:ext cx="4803318" cy="226150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2">
                    <a:lumMod val="75000"/>
                  </a:schemeClr>
                </a:solidFill>
              </a:rPr>
              <a:t>Bertalan Jézus egyik apostola volt. veronika a hagyomány szerint a keresztúton találkozott Jézussal, és a kendőjét nyújtotta neki.</a:t>
            </a:r>
          </a:p>
        </p:txBody>
      </p:sp>
    </p:spTree>
    <p:extLst>
      <p:ext uri="{BB962C8B-B14F-4D97-AF65-F5344CB8AC3E}">
        <p14:creationId xmlns:p14="http://schemas.microsoft.com/office/powerpoint/2010/main" val="425841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858594"/>
          </a:xfrm>
          <a:prstGeom prst="rect">
            <a:avLst/>
          </a:prstGeom>
        </p:spPr>
      </p:pic>
      <p:sp>
        <p:nvSpPr>
          <p:cNvPr id="3" name="Tekercs függőlegesen 2"/>
          <p:cNvSpPr/>
          <p:nvPr/>
        </p:nvSpPr>
        <p:spPr>
          <a:xfrm>
            <a:off x="5919107" y="73479"/>
            <a:ext cx="6272893" cy="6686550"/>
          </a:xfrm>
          <a:prstGeom prst="verticalScrol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Amikor az Úr meghívta Mózest, hogy vezesse ki népét Egyiptomból, Mózes megkérdezte: Mit mondjak majd, ki küldött? Az Úristen ekkor ezt válaszolta: </a:t>
            </a:r>
            <a:r>
              <a:rPr lang="hu-HU" sz="2400" b="1" i="1" dirty="0">
                <a:solidFill>
                  <a:srgbClr val="FFFF00"/>
                </a:solidFill>
              </a:rPr>
              <a:t>„Én vagyok, aki vagyok!”</a:t>
            </a:r>
            <a:r>
              <a:rPr lang="hu-HU" sz="2400" dirty="0"/>
              <a:t> Azután folytatta: </a:t>
            </a:r>
            <a:r>
              <a:rPr lang="hu-HU" sz="2400" b="1" i="1" dirty="0">
                <a:solidFill>
                  <a:srgbClr val="FFFF00"/>
                </a:solidFill>
              </a:rPr>
              <a:t>„Így beszélj Izrael fiaihoz. aki van az küldött engem hozzátok. Ez az én nevem minden időkre, s így kell neveznetek nemzedékről nemzedékre.”</a:t>
            </a:r>
          </a:p>
        </p:txBody>
      </p:sp>
    </p:spTree>
    <p:extLst>
      <p:ext uri="{BB962C8B-B14F-4D97-AF65-F5344CB8AC3E}">
        <p14:creationId xmlns:p14="http://schemas.microsoft.com/office/powerpoint/2010/main" val="192586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0LX03ia5mr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1450" y="146957"/>
            <a:ext cx="11389179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37393" y="0"/>
            <a:ext cx="738214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dirty="0">
                <a:solidFill>
                  <a:schemeClr val="bg2">
                    <a:lumMod val="50000"/>
                  </a:schemeClr>
                </a:solidFill>
              </a:rPr>
              <a:t>Mit jelent ez a különös név: </a:t>
            </a:r>
            <a:endParaRPr lang="hu-HU" sz="44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hu-HU" sz="4400" dirty="0" smtClean="0">
                <a:solidFill>
                  <a:schemeClr val="bg2">
                    <a:lumMod val="50000"/>
                  </a:schemeClr>
                </a:solidFill>
              </a:rPr>
              <a:t>„</a:t>
            </a:r>
            <a:r>
              <a:rPr lang="hu-HU" sz="4400" dirty="0">
                <a:solidFill>
                  <a:schemeClr val="bg2">
                    <a:lumMod val="50000"/>
                  </a:schemeClr>
                </a:solidFill>
              </a:rPr>
              <a:t>Én vagyok, aki vagyok.”?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542" y="0"/>
            <a:ext cx="4615072" cy="6858594"/>
          </a:xfrm>
          <a:prstGeom prst="rect">
            <a:avLst/>
          </a:prstGeom>
        </p:spPr>
      </p:pic>
      <p:sp>
        <p:nvSpPr>
          <p:cNvPr id="4" name="Tekercs függőlegesen 3"/>
          <p:cNvSpPr/>
          <p:nvPr/>
        </p:nvSpPr>
        <p:spPr>
          <a:xfrm>
            <a:off x="57151" y="1298122"/>
            <a:ext cx="7429500" cy="5290458"/>
          </a:xfrm>
          <a:prstGeom prst="verticalScroll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bg2">
                    <a:lumMod val="50000"/>
                  </a:schemeClr>
                </a:solidFill>
              </a:rPr>
              <a:t>Isten az, aki mindig van, volt és lesz. Ő örökkévaló. Ez is az Ő egyik neve.</a:t>
            </a:r>
          </a:p>
          <a:p>
            <a:pPr algn="ctr"/>
            <a:r>
              <a:rPr lang="hu-HU" sz="2400" b="1" dirty="0">
                <a:solidFill>
                  <a:schemeClr val="bg2">
                    <a:lumMod val="50000"/>
                  </a:schemeClr>
                </a:solidFill>
              </a:rPr>
              <a:t>Ő az, aki velünk van, segít, vezet, oltalmaz minket.</a:t>
            </a:r>
          </a:p>
          <a:p>
            <a:pPr algn="ctr"/>
            <a:r>
              <a:rPr lang="hu-HU" sz="2400" b="1" dirty="0">
                <a:solidFill>
                  <a:schemeClr val="bg2">
                    <a:lumMod val="50000"/>
                  </a:schemeClr>
                </a:solidFill>
              </a:rPr>
              <a:t>A zsidó nép nagy tisztelettel gondolt erre a névre. Ki sem ejtette. </a:t>
            </a:r>
            <a:r>
              <a:rPr lang="hu-HU" sz="2400" b="1" dirty="0" smtClean="0">
                <a:solidFill>
                  <a:schemeClr val="bg2">
                    <a:lumMod val="50000"/>
                  </a:schemeClr>
                </a:solidFill>
              </a:rPr>
              <a:t>Helyette </a:t>
            </a:r>
            <a:r>
              <a:rPr lang="hu-HU" sz="2400" b="1" dirty="0">
                <a:solidFill>
                  <a:schemeClr val="bg2">
                    <a:lumMod val="50000"/>
                  </a:schemeClr>
                </a:solidFill>
              </a:rPr>
              <a:t>más neveken szólították meg.  </a:t>
            </a:r>
            <a:endParaRPr lang="hu-HU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hu-HU" sz="2400" b="1" dirty="0" smtClean="0">
                <a:solidFill>
                  <a:schemeClr val="bg2">
                    <a:lumMod val="50000"/>
                  </a:schemeClr>
                </a:solidFill>
              </a:rPr>
              <a:t>Hogyan</a:t>
            </a:r>
            <a:r>
              <a:rPr lang="hu-HU" sz="2400" b="1" dirty="0">
                <a:solidFill>
                  <a:schemeClr val="bg2">
                    <a:lumMod val="50000"/>
                  </a:schemeClr>
                </a:solidFill>
              </a:rPr>
              <a:t>? Mindenható, </a:t>
            </a:r>
            <a:r>
              <a:rPr lang="hu-HU" sz="2400" b="1" dirty="0" smtClean="0">
                <a:solidFill>
                  <a:schemeClr val="bg2">
                    <a:lumMod val="50000"/>
                  </a:schemeClr>
                </a:solidFill>
              </a:rPr>
              <a:t>Örökkévaló</a:t>
            </a:r>
            <a:r>
              <a:rPr lang="hu-HU" sz="2400" b="1" dirty="0">
                <a:solidFill>
                  <a:schemeClr val="bg2">
                    <a:lumMod val="50000"/>
                  </a:schemeClr>
                </a:solidFill>
              </a:rPr>
              <a:t>, Úr, Seregek Ura.</a:t>
            </a:r>
          </a:p>
          <a:p>
            <a:pPr algn="ctr"/>
            <a:r>
              <a:rPr lang="hu-HU" sz="2400" b="1" dirty="0">
                <a:solidFill>
                  <a:schemeClr val="bg2">
                    <a:lumMod val="50000"/>
                  </a:schemeClr>
                </a:solidFill>
              </a:rPr>
              <a:t>Isten neve, akár csak Ő szent. Ezért </a:t>
            </a:r>
            <a:r>
              <a:rPr lang="hu-HU" sz="2400" b="1" dirty="0" smtClean="0">
                <a:solidFill>
                  <a:schemeClr val="bg2">
                    <a:lumMod val="50000"/>
                  </a:schemeClr>
                </a:solidFill>
              </a:rPr>
              <a:t>Isten </a:t>
            </a:r>
            <a:r>
              <a:rPr lang="hu-HU" sz="2400" b="1" dirty="0">
                <a:solidFill>
                  <a:schemeClr val="bg2">
                    <a:lumMod val="50000"/>
                  </a:schemeClr>
                </a:solidFill>
              </a:rPr>
              <a:t>nevét csak a legnagyobb tisztelettel ejthetjük ki.</a:t>
            </a:r>
          </a:p>
        </p:txBody>
      </p:sp>
    </p:spTree>
    <p:extLst>
      <p:ext uri="{BB962C8B-B14F-4D97-AF65-F5344CB8AC3E}">
        <p14:creationId xmlns:p14="http://schemas.microsoft.com/office/powerpoint/2010/main" val="212235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92579" y="436114"/>
            <a:ext cx="80635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6000" dirty="0"/>
              <a:t>A Tízparancsolat 2. parancsa így szól</a:t>
            </a:r>
            <a:r>
              <a:rPr lang="hu-HU" sz="6000" dirty="0" smtClean="0"/>
              <a:t>:</a:t>
            </a:r>
          </a:p>
          <a:p>
            <a:endParaRPr lang="hu-HU" sz="6000" dirty="0"/>
          </a:p>
          <a:p>
            <a:r>
              <a:rPr lang="hu-HU" sz="6000" dirty="0"/>
              <a:t>Az Úr nevét hiába ne vedd!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582" y="59872"/>
            <a:ext cx="3996418" cy="668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5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98715" y="1212308"/>
            <a:ext cx="671648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dirty="0"/>
              <a:t>Mit jelent az, hogy hiába</a:t>
            </a:r>
            <a:r>
              <a:rPr lang="hu-HU" sz="4000" dirty="0" smtClean="0"/>
              <a:t>?</a:t>
            </a:r>
          </a:p>
          <a:p>
            <a:endParaRPr lang="hu-HU" sz="4000" dirty="0"/>
          </a:p>
          <a:p>
            <a:r>
              <a:rPr lang="hu-HU" sz="4000" dirty="0"/>
              <a:t>Azt, hogy feleslegesen, meggondolatlanul, tiszteletlenül nem szabad isten nevét kimondani.</a:t>
            </a:r>
          </a:p>
          <a:p>
            <a:endParaRPr lang="hu-HU" sz="40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928" y="0"/>
            <a:ext cx="4615072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124</TotalTime>
  <Words>694</Words>
  <Application>Microsoft Office PowerPoint</Application>
  <PresentationFormat>Szélesvásznú</PresentationFormat>
  <Paragraphs>57</Paragraphs>
  <Slides>12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Arial</vt:lpstr>
      <vt:lpstr>Open Sans</vt:lpstr>
      <vt:lpstr>Oswald</vt:lpstr>
      <vt:lpstr>Trebuchet MS</vt:lpstr>
      <vt:lpstr>Berlin</vt:lpstr>
      <vt:lpstr>Az Úr nevét hiába ne vedd!  3.osztály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Úr nevét hiába ne vedd!</dc:title>
  <dc:creator>depositum777@gmail.com</dc:creator>
  <cp:lastModifiedBy>user</cp:lastModifiedBy>
  <cp:revision>12</cp:revision>
  <dcterms:created xsi:type="dcterms:W3CDTF">2018-11-08T09:15:25Z</dcterms:created>
  <dcterms:modified xsi:type="dcterms:W3CDTF">2020-11-04T12:59:48Z</dcterms:modified>
</cp:coreProperties>
</file>