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70" r:id="rId3"/>
    <p:sldId id="296" r:id="rId4"/>
    <p:sldId id="271" r:id="rId5"/>
    <p:sldId id="263" r:id="rId6"/>
    <p:sldId id="268" r:id="rId7"/>
    <p:sldId id="278" r:id="rId8"/>
    <p:sldId id="280" r:id="rId9"/>
    <p:sldId id="269" r:id="rId10"/>
    <p:sldId id="273" r:id="rId11"/>
    <p:sldId id="274" r:id="rId12"/>
    <p:sldId id="275" r:id="rId13"/>
    <p:sldId id="289" r:id="rId14"/>
    <p:sldId id="277" r:id="rId15"/>
    <p:sldId id="276" r:id="rId16"/>
    <p:sldId id="258" r:id="rId17"/>
    <p:sldId id="279" r:id="rId18"/>
    <p:sldId id="290" r:id="rId19"/>
    <p:sldId id="282" r:id="rId20"/>
    <p:sldId id="283" r:id="rId21"/>
    <p:sldId id="284" r:id="rId22"/>
    <p:sldId id="281" r:id="rId23"/>
    <p:sldId id="285" r:id="rId24"/>
    <p:sldId id="265" r:id="rId25"/>
    <p:sldId id="266" r:id="rId26"/>
    <p:sldId id="259" r:id="rId27"/>
    <p:sldId id="260" r:id="rId28"/>
    <p:sldId id="261" r:id="rId29"/>
    <p:sldId id="264" r:id="rId30"/>
    <p:sldId id="288" r:id="rId31"/>
    <p:sldId id="262" r:id="rId32"/>
    <p:sldId id="291" r:id="rId33"/>
    <p:sldId id="292" r:id="rId34"/>
    <p:sldId id="286" r:id="rId35"/>
    <p:sldId id="287" r:id="rId36"/>
    <p:sldId id="293" r:id="rId37"/>
    <p:sldId id="256" r:id="rId38"/>
    <p:sldId id="294" r:id="rId39"/>
    <p:sldId id="295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2020.11.30.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hu/get/12692873/Szent_Miklos_-_A_fiu_-_Videa.mp4?fbclid=IwAR3JPHabRKK1fYqZHzVlHN4PsQ5zFB3sgQZ3KKTs7BsjutRhEY1qYouWNOQ" TargetMode="External"/><Relationship Id="rId3" Type="http://schemas.openxmlformats.org/officeDocument/2006/relationships/hyperlink" Target="https://wordwall.net/hu/resource/3609800/irodalom/szent-mikl%c3%b3s-napja" TargetMode="External"/><Relationship Id="rId7" Type="http://schemas.openxmlformats.org/officeDocument/2006/relationships/hyperlink" Target="http://riskababfilm.hu/?fbclid=IwAR2uj1Xr-EUJOknvBKbgzDLadJBle2zAEQU-o8CFoPJDWLHhjzMWU0f5iSE" TargetMode="External"/><Relationship Id="rId2" Type="http://schemas.openxmlformats.org/officeDocument/2006/relationships/hyperlink" Target="https://wordwall.net/hu/resource/7707682/hittan/szent-mikl%c3%b3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4eWor4jb7k" TargetMode="External"/><Relationship Id="rId5" Type="http://schemas.openxmlformats.org/officeDocument/2006/relationships/hyperlink" Target="https://wordwall.net/hu/resource/3551067/tanak-sz%c3%b6veg%c3%a9rt%c3%a9s/szent-mikl%c3%b3s-legend%c3%a1ja" TargetMode="External"/><Relationship Id="rId4" Type="http://schemas.openxmlformats.org/officeDocument/2006/relationships/hyperlink" Target="https://wordwall.net/hu/resource/2447709/katolikus-hittan/szent-ferenc-m%c3%a1rton-erzs%c3%a9bet-mikl%c3%b3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125113" cy="924475"/>
          </a:xfrm>
        </p:spPr>
        <p:txBody>
          <a:bodyPr/>
          <a:lstStyle/>
          <a:p>
            <a:pPr algn="ctr"/>
            <a:r>
              <a:rPr lang="hu-HU" dirty="0" smtClean="0"/>
              <a:t>Dicsértessék a Jézus Krisztus ! </a:t>
            </a:r>
            <a:br>
              <a:rPr lang="hu-HU" dirty="0" smtClean="0"/>
            </a:br>
            <a:r>
              <a:rPr lang="hu-HU" dirty="0" smtClean="0"/>
              <a:t>Mindörökké. Ámen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89040"/>
            <a:ext cx="3744416" cy="2808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églalap 4"/>
          <p:cNvSpPr/>
          <p:nvPr/>
        </p:nvSpPr>
        <p:spPr>
          <a:xfrm>
            <a:off x="3203848" y="2204862"/>
            <a:ext cx="5760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Szeretettel köszöntelek benneteket </a:t>
            </a:r>
            <a:br>
              <a:rPr lang="hu-HU" sz="2800" b="1" dirty="0"/>
            </a:br>
            <a:r>
              <a:rPr lang="hu-HU" sz="2800" b="1" dirty="0"/>
              <a:t>a digitális hittan órán.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566789" cy="3960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8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185">
            <a:off x="4147211" y="1078654"/>
            <a:ext cx="4124325" cy="5321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36712"/>
            <a:ext cx="3005963" cy="5352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97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3540125" cy="62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72612" y="331951"/>
            <a:ext cx="34067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smtClean="0"/>
              <a:t>Püspökké</a:t>
            </a:r>
          </a:p>
          <a:p>
            <a:r>
              <a:rPr lang="hu-HU" sz="3600" b="1" dirty="0" smtClean="0"/>
              <a:t> választása: </a:t>
            </a:r>
            <a:endParaRPr lang="hu-HU" sz="36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21" y="4653136"/>
            <a:ext cx="2123728" cy="15496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20" y="932116"/>
            <a:ext cx="1571625" cy="2905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1" y="2457947"/>
            <a:ext cx="3850024" cy="2970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églalap 5"/>
          <p:cNvSpPr/>
          <p:nvPr/>
        </p:nvSpPr>
        <p:spPr>
          <a:xfrm>
            <a:off x="0" y="5599313"/>
            <a:ext cx="402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/>
              <a:t>Myra</a:t>
            </a:r>
            <a:r>
              <a:rPr lang="hu-HU" b="1" dirty="0"/>
              <a:t> romjai a mai Törökország területén</a:t>
            </a:r>
          </a:p>
        </p:txBody>
      </p:sp>
    </p:spTree>
    <p:extLst>
      <p:ext uri="{BB962C8B-B14F-4D97-AF65-F5344CB8AC3E}">
        <p14:creationId xmlns:p14="http://schemas.microsoft.com/office/powerpoint/2010/main" val="426095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shade val="80000"/>
                <a:hueMod val="110000"/>
                <a:satMod val="120000"/>
              </a:schemeClr>
            </a:gs>
            <a:gs pos="100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itoktatas\Desktop\Hittan kép PPT\Szent Miklós\Attribútu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48680"/>
            <a:ext cx="7476323" cy="617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971600" y="1412776"/>
            <a:ext cx="3846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/Hozzárendelt jellemzők/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4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9777" y="620688"/>
            <a:ext cx="81369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FF0000"/>
                </a:solidFill>
              </a:rPr>
              <a:t>A késő középkor óta Miklós püspököt a tizennégy segítő szent közé sorolják. </a:t>
            </a:r>
            <a:endParaRPr lang="hu-HU" sz="2800" b="1" dirty="0" smtClean="0">
              <a:solidFill>
                <a:srgbClr val="FF0000"/>
              </a:solidFill>
            </a:endParaRPr>
          </a:p>
          <a:p>
            <a:endParaRPr lang="hu-HU" sz="2800" b="1" dirty="0">
              <a:solidFill>
                <a:srgbClr val="FF0000"/>
              </a:solidFill>
            </a:endParaRPr>
          </a:p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Számtalan </a:t>
            </a:r>
            <a:r>
              <a:rPr lang="hu-HU" sz="3200" b="1" dirty="0">
                <a:solidFill>
                  <a:srgbClr val="FF0000"/>
                </a:solidFill>
              </a:rPr>
              <a:t>templom, társulat és foglalkozás patrónusa </a:t>
            </a:r>
            <a:r>
              <a:rPr lang="hu-HU" sz="32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 (</a:t>
            </a:r>
            <a:r>
              <a:rPr lang="hu-HU" sz="3200" b="1" dirty="0">
                <a:solidFill>
                  <a:srgbClr val="FF0000"/>
                </a:solidFill>
              </a:rPr>
              <a:t>tanulók, gyermekek, leányok, hajósok, foglyok, pékek, kereskedők, gyógyszerészek, jogászok).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81128"/>
            <a:ext cx="1566029" cy="2088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74645"/>
            <a:ext cx="1589640" cy="2301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0281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599">
            <a:off x="1669563" y="2287515"/>
            <a:ext cx="6191250" cy="3905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871">
            <a:off x="347712" y="339709"/>
            <a:ext cx="3051048" cy="203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233">
            <a:off x="6145183" y="85094"/>
            <a:ext cx="2610577" cy="312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88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463"/>
            <a:ext cx="8064896" cy="609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49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3816424" cy="1113254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Miklós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>püspök </a:t>
            </a:r>
            <a:r>
              <a:rPr lang="hu-HU" b="1" dirty="0" smtClean="0"/>
              <a:t>legendái</a:t>
            </a:r>
            <a:endParaRPr lang="hu-HU" b="1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dirty="0"/>
              <a:t> </a:t>
            </a:r>
            <a:endParaRPr lang="hu-HU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3992"/>
          <a:stretch>
            <a:fillRect/>
          </a:stretch>
        </p:blipFill>
        <p:spPr>
          <a:xfrm>
            <a:off x="5508104" y="3151904"/>
            <a:ext cx="3429000" cy="3429000"/>
          </a:xfrm>
        </p:spPr>
      </p:pic>
      <p:pic>
        <p:nvPicPr>
          <p:cNvPr id="8194" name="Picture 2" descr="C:\Users\Hitoktatas\Desktop\Hittan kép PPT\Szent Miklós\DtqZ6dnXcAAIWlw-788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589149" cy="46640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0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6999" y="188640"/>
            <a:ext cx="83529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/>
              <a:t>A három lány </a:t>
            </a:r>
            <a:r>
              <a:rPr lang="hu-HU" sz="2000" b="1" dirty="0" smtClean="0"/>
              <a:t>kiházasítása: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/>
              <a:t>Egy szegény embernek három lánya volt, akiket hozomány nélkül nem tudott férjhez adni. </a:t>
            </a:r>
            <a:endParaRPr lang="hu-HU" sz="2000" b="1" dirty="0" smtClean="0"/>
          </a:p>
          <a:p>
            <a:pPr algn="ctr"/>
            <a:r>
              <a:rPr lang="hu-HU" sz="2000" b="1" dirty="0" smtClean="0"/>
              <a:t>Így </a:t>
            </a:r>
            <a:r>
              <a:rPr lang="hu-HU" sz="2000" b="1" dirty="0"/>
              <a:t>az várt rájuk, hogy hajadonok maradnak és utcanők legyenek. </a:t>
            </a:r>
            <a:endParaRPr lang="hu-HU" sz="2000" b="1" dirty="0" smtClean="0"/>
          </a:p>
          <a:p>
            <a:pPr algn="ctr"/>
            <a:r>
              <a:rPr lang="hu-HU" sz="2000" b="1" dirty="0" smtClean="0"/>
              <a:t>Miklós </a:t>
            </a:r>
            <a:r>
              <a:rPr lang="hu-HU" sz="2000" b="1" dirty="0"/>
              <a:t>egy arannyal telt erszényt dobott be a szegény ember ablakán, aki legidősebb leányát így már férjhez tudta adni. </a:t>
            </a:r>
            <a:endParaRPr lang="hu-HU" sz="2000" b="1" dirty="0" smtClean="0"/>
          </a:p>
          <a:p>
            <a:pPr algn="ctr"/>
            <a:r>
              <a:rPr lang="hu-HU" sz="2000" b="1" dirty="0" smtClean="0"/>
              <a:t>A </a:t>
            </a:r>
            <a:r>
              <a:rPr lang="hu-HU" sz="2000" b="1" dirty="0"/>
              <a:t>következő években így tett a másik két lánnyal is, a harmadik évben azonban az apa megleste az adakozót, hogy megköszönje neki az ajándékot, de Miklós azt mondta, hogy egyedül Istennek tartozik köszönettel.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78863"/>
            <a:ext cx="3766596" cy="251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50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76672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A vihar lecsendesítése Szent Miklós Jeruzsálembe ment zarándokútra. Vihar kerekedett és a mellettük haladó hajónak elszabadult az orrvitorlája. A háromfős legénységből kettőt a vihar a vízbe sodort. Miklós kimentette a két fuldoklót, majd az árbochoz kötötte őket a köpenye övével. Ezt követően egyenesbe hozta a hajót, letérdelt és hálaimát mondott Istennek. Amikor a hajósok a </a:t>
            </a:r>
            <a:r>
              <a:rPr lang="hu-HU" sz="2000" b="1" dirty="0" err="1"/>
              <a:t>myrai</a:t>
            </a:r>
            <a:r>
              <a:rPr lang="hu-HU" sz="2000" b="1" dirty="0"/>
              <a:t> templomban hálaimát mondtak megmenekülésükért, megismerték Miklóst, megköszönték neki a segítséget, s visszaadták neki a köpenye övét, amit szent ereklyeként hordtak magukkal. A viharba keveredett hajósok az óta vészhelyzetben Szent Miklóshoz imádkoznak.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570100"/>
            <a:ext cx="3384376" cy="210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492896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 smtClean="0">
              <a:solidFill>
                <a:schemeClr val="bg1"/>
              </a:solidFill>
            </a:endParaRPr>
          </a:p>
          <a:p>
            <a:endParaRPr lang="hu-HU" sz="2400" b="1" dirty="0">
              <a:solidFill>
                <a:schemeClr val="bg1"/>
              </a:solidFill>
            </a:endParaRPr>
          </a:p>
          <a:p>
            <a:pPr algn="r"/>
            <a:r>
              <a:rPr lang="hu-HU" sz="2400" b="1" dirty="0">
                <a:solidFill>
                  <a:schemeClr val="bg1"/>
                </a:solidFill>
              </a:rPr>
              <a:t> A kolostor szomszédságában élt egy elszegényedett nemes ember, aki úgy elnyomorodott, hogy már betevő falatra is alig jutott neki. </a:t>
            </a:r>
            <a:endParaRPr lang="hu-HU" sz="2400" b="1" dirty="0" smtClean="0">
              <a:solidFill>
                <a:schemeClr val="bg1"/>
              </a:solidFill>
            </a:endParaRPr>
          </a:p>
          <a:p>
            <a:pPr algn="r"/>
            <a:r>
              <a:rPr lang="hu-HU" sz="2400" b="1" dirty="0" smtClean="0">
                <a:solidFill>
                  <a:schemeClr val="bg1"/>
                </a:solidFill>
              </a:rPr>
              <a:t>Három </a:t>
            </a:r>
            <a:r>
              <a:rPr lang="hu-HU" sz="2400" b="1" dirty="0">
                <a:solidFill>
                  <a:schemeClr val="bg1"/>
                </a:solidFill>
              </a:rPr>
              <a:t>férjhez menés előtt álló lánya azon vitatkozott egy este, hogy melyikük adja el magát rabszolgának, hogy tudjon segíteni a családon, és hogy a másik férjhez tudjon menni.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412">
            <a:off x="6689643" y="570769"/>
            <a:ext cx="1666875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églalap 3"/>
          <p:cNvSpPr/>
          <p:nvPr/>
        </p:nvSpPr>
        <p:spPr>
          <a:xfrm>
            <a:off x="323528" y="503674"/>
            <a:ext cx="57887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Így történt </a:t>
            </a:r>
            <a:endParaRPr lang="hu-HU" sz="2800" b="1" dirty="0" smtClean="0">
              <a:solidFill>
                <a:schemeClr val="bg1"/>
              </a:solidFill>
            </a:endParaRPr>
          </a:p>
          <a:p>
            <a:r>
              <a:rPr lang="hu-HU" sz="2800" b="1" dirty="0" smtClean="0">
                <a:solidFill>
                  <a:schemeClr val="bg1"/>
                </a:solidFill>
              </a:rPr>
              <a:t>a </a:t>
            </a:r>
            <a:r>
              <a:rPr lang="hu-HU" sz="2800" b="1" dirty="0">
                <a:solidFill>
                  <a:schemeClr val="bg1"/>
                </a:solidFill>
              </a:rPr>
              <a:t>legendáját alkotó eset </a:t>
            </a:r>
            <a:r>
              <a:rPr lang="hu-HU" sz="2800" b="1" dirty="0" smtClean="0">
                <a:solidFill>
                  <a:schemeClr val="bg1"/>
                </a:solidFill>
              </a:rPr>
              <a:t>is: 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274">
            <a:off x="3227707" y="1579579"/>
            <a:ext cx="1935904" cy="15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s://lh5.googleusercontent.com/m8bC7f9Tl-e1V3Mt86EgI2BZSaDIivCUNuFhs-HMcxDQflRaIZMI4OHKt00Zlv0okGwleKb-VoSctO7RcuXlk5XEPwkyYoOloJHyYZcbiYD0k3IZBJ1Ja1M6uXNSI32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4" y="1740489"/>
            <a:ext cx="1716225" cy="2028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40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88640"/>
            <a:ext cx="8239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Mai óra első feladata kitalálni ,felismerni, </a:t>
            </a:r>
            <a:r>
              <a:rPr lang="hu-HU" sz="2000" b="1" dirty="0"/>
              <a:t>hogy kik ők?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82" y="836712"/>
            <a:ext cx="5686545" cy="426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églalap 3"/>
          <p:cNvSpPr/>
          <p:nvPr/>
        </p:nvSpPr>
        <p:spPr>
          <a:xfrm>
            <a:off x="145062" y="5124698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Igen,</a:t>
            </a:r>
          </a:p>
          <a:p>
            <a:pPr algn="ctr"/>
            <a:r>
              <a:rPr lang="hu-HU" dirty="0" smtClean="0"/>
              <a:t>Jézus Krisztus , Szűz Mária , Szent Kalkuttai Teréz anya , Szent Antal, </a:t>
            </a:r>
            <a:r>
              <a:rPr lang="hu-HU" dirty="0" err="1" smtClean="0"/>
              <a:t>Pió</a:t>
            </a:r>
            <a:r>
              <a:rPr lang="hu-HU" dirty="0" smtClean="0"/>
              <a:t> atya, Szent József …..stb</a:t>
            </a:r>
            <a:r>
              <a:rPr lang="hu-HU" dirty="0" smtClean="0"/>
              <a:t>.</a:t>
            </a:r>
          </a:p>
          <a:p>
            <a:pPr algn="ctr"/>
            <a:r>
              <a:rPr lang="hu-HU" dirty="0" smtClean="0"/>
              <a:t>Igen ők  szentek …..</a:t>
            </a:r>
            <a:endParaRPr lang="hu-HU" dirty="0" smtClean="0"/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52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764704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100" b="1" dirty="0">
                <a:solidFill>
                  <a:schemeClr val="bg1"/>
                </a:solidFill>
              </a:rPr>
              <a:t>Ekkor ért a nyitott ablak alá Miklós püspök, és meghallotta az alkut. </a:t>
            </a:r>
            <a:endParaRPr lang="hu-HU" sz="2100" b="1" dirty="0" smtClean="0">
              <a:solidFill>
                <a:schemeClr val="bg1"/>
              </a:solidFill>
            </a:endParaRP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Visszasietett </a:t>
            </a:r>
            <a:r>
              <a:rPr lang="hu-HU" sz="2100" b="1" dirty="0">
                <a:solidFill>
                  <a:schemeClr val="bg1"/>
                </a:solidFill>
              </a:rPr>
              <a:t>a templomba, és egy marék aranyat kötött kendőbe és bedobta az ablakon. </a:t>
            </a:r>
            <a:endParaRPr lang="hu-HU" sz="2100" b="1" dirty="0" smtClean="0">
              <a:solidFill>
                <a:schemeClr val="bg1"/>
              </a:solidFill>
            </a:endParaRP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A </a:t>
            </a:r>
            <a:r>
              <a:rPr lang="hu-HU" sz="2100" b="1" dirty="0">
                <a:solidFill>
                  <a:schemeClr val="bg1"/>
                </a:solidFill>
              </a:rPr>
              <a:t>lányok azt hitték, csoda történt. </a:t>
            </a:r>
            <a:endParaRPr lang="hu-HU" sz="2100" b="1" dirty="0" smtClean="0">
              <a:solidFill>
                <a:schemeClr val="bg1"/>
              </a:solidFill>
            </a:endParaRP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Majd </a:t>
            </a:r>
            <a:r>
              <a:rPr lang="hu-HU" sz="2100" b="1" dirty="0">
                <a:solidFill>
                  <a:schemeClr val="bg1"/>
                </a:solidFill>
              </a:rPr>
              <a:t>egy év múlva ugyanebben az időben még egy kendő aranyat dobott be a második lánynak</a:t>
            </a:r>
            <a:r>
              <a:rPr lang="hu-HU" sz="2100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 </a:t>
            </a:r>
            <a:r>
              <a:rPr lang="hu-HU" sz="2100" b="1" dirty="0">
                <a:solidFill>
                  <a:schemeClr val="bg1"/>
                </a:solidFill>
              </a:rPr>
              <a:t>Kisiettek, mert lépteket hallottak az ablak alól, s akkor látták, hogy egy piros ruhás öregember siet el a sötétben. </a:t>
            </a:r>
            <a:endParaRPr lang="hu-HU" sz="2100" b="1" dirty="0" smtClean="0">
              <a:solidFill>
                <a:schemeClr val="bg1"/>
              </a:solidFill>
            </a:endParaRP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Harmadik </a:t>
            </a:r>
            <a:r>
              <a:rPr lang="hu-HU" sz="2100" b="1" dirty="0">
                <a:solidFill>
                  <a:schemeClr val="bg1"/>
                </a:solidFill>
              </a:rPr>
              <a:t>évben ezen a napon nagyon hideg volt, és zárva találta az ablakot</a:t>
            </a:r>
            <a:r>
              <a:rPr lang="hu-HU" sz="2100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 </a:t>
            </a:r>
            <a:r>
              <a:rPr lang="hu-HU" sz="2100" b="1" dirty="0">
                <a:solidFill>
                  <a:schemeClr val="bg1"/>
                </a:solidFill>
              </a:rPr>
              <a:t>Ekkor felmászott a sziklaoldalban épült ház tetejére és a nyitott tűzhely kéményén dobta be az aranyat. </a:t>
            </a:r>
            <a:endParaRPr lang="hu-HU" sz="2100" b="1" dirty="0" smtClean="0">
              <a:solidFill>
                <a:schemeClr val="bg1"/>
              </a:solidFill>
            </a:endParaRPr>
          </a:p>
          <a:p>
            <a:pPr algn="r"/>
            <a:r>
              <a:rPr lang="hu-HU" sz="2100" b="1" dirty="0" smtClean="0">
                <a:solidFill>
                  <a:schemeClr val="bg1"/>
                </a:solidFill>
              </a:rPr>
              <a:t>A </a:t>
            </a:r>
            <a:r>
              <a:rPr lang="hu-HU" sz="2100" b="1" dirty="0">
                <a:solidFill>
                  <a:schemeClr val="bg1"/>
                </a:solidFill>
              </a:rPr>
              <a:t>legkisebb lány éppen ekkor tette harisnyáját a kandallószerű tűzhelybe száradni és az pont beleesett.</a:t>
            </a:r>
          </a:p>
        </p:txBody>
      </p:sp>
    </p:spTree>
    <p:extLst>
      <p:ext uri="{BB962C8B-B14F-4D97-AF65-F5344CB8AC3E}">
        <p14:creationId xmlns:p14="http://schemas.microsoft.com/office/powerpoint/2010/main" val="1628823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105273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Az ismeretlen jótevőről kezdték azt hinni, hogy a hóborította Taurus hegyről maga a </a:t>
            </a:r>
            <a:r>
              <a:rPr lang="hu-HU" sz="2000" b="1" dirty="0" err="1">
                <a:solidFill>
                  <a:schemeClr val="bg1"/>
                </a:solidFill>
              </a:rPr>
              <a:t>Tél-Apó</a:t>
            </a:r>
            <a:r>
              <a:rPr lang="hu-HU" sz="2000" b="1" dirty="0">
                <a:solidFill>
                  <a:schemeClr val="bg1"/>
                </a:solidFill>
              </a:rPr>
              <a:t> érkezik ezekkel az ajándékokkal, mivel mindig ilyenkor télen történtek ezek a csodák. Az idő folyamán mégis kitudódott a titok, hogy a jótevő maga Miklós püspök. Ugyanis a legkisebb lánynak bedobott aranyban volt egy olyan érme, amit a helyi aranykereskedő előzőleg adományozott Miklós püspöknek egy szerencsés üzletet követően.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823">
            <a:off x="5159668" y="892309"/>
            <a:ext cx="3860392" cy="2895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504">
            <a:off x="5206050" y="3999967"/>
            <a:ext cx="3456384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107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199479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Egyszerű emberként élt a nép között, miközben tanított és szeretetet hirdetett. Éhínség idején a teljes egyházi vagyont a nép étkeztetésére fordította, amiért szembe került az Egyházzal. </a:t>
            </a:r>
            <a:endParaRPr lang="hu-HU" sz="24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Minden </a:t>
            </a:r>
            <a:r>
              <a:rPr lang="hu-HU" sz="2400" b="1" dirty="0">
                <a:solidFill>
                  <a:schemeClr val="bg1"/>
                </a:solidFill>
              </a:rPr>
              <a:t>este órákig sétált a városka utcáin, beszélgetett az emberekkel, figyelt a gondjaikra. </a:t>
            </a:r>
            <a:endParaRPr lang="hu-HU" sz="2400" b="1" dirty="0" smtClean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338"/>
            <a:ext cx="6696744" cy="3177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21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71800" y="548680"/>
            <a:ext cx="626469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Ezt felismerve, már mindenki tudta, hogy ki a titokzatos segítő. Azonban kiderült ez abból is, hogy december 5-én a névnapja előestéjén a hideg idő beköszöntével rendszeresen megajándékozta a gyerekeket mindenféle édességgel. </a:t>
            </a:r>
            <a:endParaRPr lang="hu-HU" sz="20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Ezért </a:t>
            </a:r>
            <a:r>
              <a:rPr lang="hu-HU" sz="2000" b="1" dirty="0">
                <a:solidFill>
                  <a:schemeClr val="bg1"/>
                </a:solidFill>
              </a:rPr>
              <a:t>az adakozásaiért a nép elnevezte “Noel Baba”</a:t>
            </a:r>
            <a:r>
              <a:rPr lang="hu-HU" sz="2000" b="1" dirty="0" err="1">
                <a:solidFill>
                  <a:schemeClr val="bg1"/>
                </a:solidFill>
              </a:rPr>
              <a:t>-nak</a:t>
            </a:r>
            <a:r>
              <a:rPr lang="hu-HU" sz="2000" b="1" dirty="0">
                <a:solidFill>
                  <a:schemeClr val="bg1"/>
                </a:solidFill>
              </a:rPr>
              <a:t>, ami azt jelenti ” Ajándékozó Apa”. </a:t>
            </a:r>
            <a:endParaRPr lang="hu-HU" sz="20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keresztényüldözések alatt őt is elfogták, éheztették, kínozták, de kivégezni nem merték. </a:t>
            </a:r>
            <a:endParaRPr lang="hu-HU" sz="20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Fogságából </a:t>
            </a:r>
            <a:r>
              <a:rPr lang="hu-HU" sz="2000" b="1" dirty="0">
                <a:solidFill>
                  <a:schemeClr val="bg1"/>
                </a:solidFill>
              </a:rPr>
              <a:t>végül kiszabadult, hosszú, békés öregkort ért meg. </a:t>
            </a:r>
            <a:endParaRPr lang="hu-HU" sz="20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legenda szerint lelkét (326-ban) angyalok vitték végső nyughelyére, ahol egy tiszta forrás eredt. Ebből a tiszta forrásból áradó szeretettel küldi legendája a mai gyerekekhez utódát, a Mikulást.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2808312" cy="2458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3" y="4221088"/>
            <a:ext cx="2510718" cy="1672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7933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45336" y="3212976"/>
            <a:ext cx="6019152" cy="636443"/>
          </a:xfrm>
        </p:spPr>
        <p:txBody>
          <a:bodyPr/>
          <a:lstStyle/>
          <a:p>
            <a:pPr algn="ctr"/>
            <a:r>
              <a:rPr lang="hu-HU" dirty="0" smtClean="0"/>
              <a:t>Szent Miklós napjainkban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62796"/>
            <a:ext cx="3707904" cy="27809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06" y="117393"/>
            <a:ext cx="3275855" cy="24568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5" y="908720"/>
            <a:ext cx="2488586" cy="33181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4063"/>
            <a:ext cx="3581213" cy="238988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20" y="4071778"/>
            <a:ext cx="338296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35" y="620688"/>
            <a:ext cx="3897432" cy="26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4129" y="0"/>
            <a:ext cx="8928992" cy="67403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hu-HU" dirty="0"/>
          </a:p>
          <a:p>
            <a:r>
              <a:rPr lang="hu-HU" dirty="0" err="1"/>
              <a:t>Kurczina</a:t>
            </a:r>
            <a:r>
              <a:rPr lang="hu-HU" dirty="0"/>
              <a:t> Terézia</a:t>
            </a:r>
          </a:p>
          <a:p>
            <a:endParaRPr lang="hu-HU" dirty="0"/>
          </a:p>
          <a:p>
            <a:r>
              <a:rPr lang="hu-HU" dirty="0"/>
              <a:t>Szent Miklós utódai</a:t>
            </a:r>
          </a:p>
          <a:p>
            <a:r>
              <a:rPr lang="hu-HU" dirty="0"/>
              <a:t>Élt egyszer egy püspök</a:t>
            </a:r>
          </a:p>
          <a:p>
            <a:r>
              <a:rPr lang="hu-HU" dirty="0" err="1"/>
              <a:t>Myra</a:t>
            </a:r>
            <a:r>
              <a:rPr lang="hu-HU" dirty="0"/>
              <a:t> városában;</a:t>
            </a:r>
          </a:p>
          <a:p>
            <a:r>
              <a:rPr lang="hu-HU" dirty="0"/>
              <a:t>S nincstelen emberek</a:t>
            </a:r>
          </a:p>
          <a:p>
            <a:r>
              <a:rPr lang="hu-HU" dirty="0"/>
              <a:t>körötte több százan.</a:t>
            </a:r>
          </a:p>
          <a:p>
            <a:endParaRPr lang="hu-HU" dirty="0"/>
          </a:p>
          <a:p>
            <a:r>
              <a:rPr lang="hu-HU" dirty="0"/>
              <a:t>Gyakran segített a</a:t>
            </a:r>
          </a:p>
          <a:p>
            <a:r>
              <a:rPr lang="hu-HU" dirty="0"/>
              <a:t>nagyon szegényeken;</a:t>
            </a:r>
          </a:p>
          <a:p>
            <a:r>
              <a:rPr lang="hu-HU" dirty="0"/>
              <a:t>Szétosztotta pénzét,</a:t>
            </a:r>
          </a:p>
          <a:p>
            <a:r>
              <a:rPr lang="hu-HU" dirty="0"/>
              <a:t>másoknak is legyen.</a:t>
            </a:r>
          </a:p>
          <a:p>
            <a:endParaRPr lang="hu-HU" dirty="0"/>
          </a:p>
          <a:p>
            <a:r>
              <a:rPr lang="hu-HU" dirty="0"/>
              <a:t>Jártában-keltében,</a:t>
            </a:r>
          </a:p>
          <a:p>
            <a:r>
              <a:rPr lang="hu-HU" dirty="0"/>
              <a:t>hol éhezőt talált;</a:t>
            </a:r>
          </a:p>
          <a:p>
            <a:r>
              <a:rPr lang="hu-HU" dirty="0"/>
              <a:t>Ajándékba adta,</a:t>
            </a:r>
          </a:p>
          <a:p>
            <a:r>
              <a:rPr lang="hu-HU" dirty="0"/>
              <a:t>szeretete gyanánt.</a:t>
            </a:r>
          </a:p>
          <a:p>
            <a:endParaRPr lang="hu-HU" dirty="0"/>
          </a:p>
          <a:p>
            <a:r>
              <a:rPr lang="hu-HU" dirty="0"/>
              <a:t>Áldották a nevét</a:t>
            </a:r>
          </a:p>
          <a:p>
            <a:r>
              <a:rPr lang="hu-HU" dirty="0"/>
              <a:t>már az életében;</a:t>
            </a:r>
          </a:p>
          <a:p>
            <a:r>
              <a:rPr lang="hu-HU" dirty="0"/>
              <a:t>Tetteit legendák</a:t>
            </a:r>
          </a:p>
          <a:p>
            <a:r>
              <a:rPr lang="hu-HU" dirty="0"/>
              <a:t>megőrizték szépen.</a:t>
            </a:r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508104" y="558975"/>
            <a:ext cx="327289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Immár évszázadok</a:t>
            </a:r>
          </a:p>
          <a:p>
            <a:r>
              <a:rPr lang="hu-HU" dirty="0"/>
              <a:t>teltek el azóta;</a:t>
            </a:r>
          </a:p>
          <a:p>
            <a:r>
              <a:rPr lang="hu-HU" dirty="0"/>
              <a:t>De az emlékére</a:t>
            </a:r>
          </a:p>
          <a:p>
            <a:r>
              <a:rPr lang="hu-HU" dirty="0"/>
              <a:t>körbejár utóda.</a:t>
            </a:r>
          </a:p>
          <a:p>
            <a:endParaRPr lang="hu-HU" dirty="0"/>
          </a:p>
          <a:p>
            <a:r>
              <a:rPr lang="hu-HU" dirty="0"/>
              <a:t>Fölveszi a zsákját</a:t>
            </a:r>
          </a:p>
          <a:p>
            <a:r>
              <a:rPr lang="hu-HU" dirty="0"/>
              <a:t>minden decemberben;</a:t>
            </a:r>
          </a:p>
          <a:p>
            <a:r>
              <a:rPr lang="hu-HU" dirty="0"/>
              <a:t>Sok cipő és csizma</a:t>
            </a:r>
          </a:p>
          <a:p>
            <a:r>
              <a:rPr lang="hu-HU" dirty="0"/>
              <a:t>ajándékkal teljen.</a:t>
            </a:r>
          </a:p>
          <a:p>
            <a:endParaRPr lang="hu-HU" dirty="0"/>
          </a:p>
          <a:p>
            <a:r>
              <a:rPr lang="hu-HU" dirty="0"/>
              <a:t>Gyermeki ajkakról</a:t>
            </a:r>
          </a:p>
          <a:p>
            <a:r>
              <a:rPr lang="hu-HU" dirty="0"/>
              <a:t>szól hozzá sok nóta;</a:t>
            </a:r>
          </a:p>
          <a:p>
            <a:r>
              <a:rPr lang="hu-HU" dirty="0"/>
              <a:t>Ne feledje őket</a:t>
            </a:r>
          </a:p>
          <a:p>
            <a:r>
              <a:rPr lang="hu-HU" dirty="0"/>
              <a:t>az a jó apóka.</a:t>
            </a:r>
          </a:p>
          <a:p>
            <a:endParaRPr lang="hu-HU" dirty="0"/>
          </a:p>
          <a:p>
            <a:r>
              <a:rPr lang="hu-HU" dirty="0"/>
              <a:t>Piros a ruhája,</a:t>
            </a:r>
          </a:p>
          <a:p>
            <a:r>
              <a:rPr lang="hu-HU" dirty="0"/>
              <a:t>a neve sem vitás;</a:t>
            </a:r>
          </a:p>
          <a:p>
            <a:r>
              <a:rPr lang="hu-HU" dirty="0"/>
              <a:t>Nem a Télapó ő,</a:t>
            </a:r>
          </a:p>
          <a:p>
            <a:r>
              <a:rPr lang="hu-HU" dirty="0"/>
              <a:t>hanem a Mikulás!</a:t>
            </a:r>
          </a:p>
          <a:p>
            <a:endParaRPr lang="hu-HU" dirty="0"/>
          </a:p>
          <a:p>
            <a:r>
              <a:rPr lang="hu-HU" dirty="0"/>
              <a:t>Forrás: </a:t>
            </a:r>
            <a:r>
              <a:rPr lang="hu-HU" dirty="0" err="1"/>
              <a:t>www.poet.hu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9" y="1340768"/>
            <a:ext cx="2639915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05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14206" y="332656"/>
            <a:ext cx="80648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u="sng" dirty="0" smtClean="0"/>
              <a:t>Szent Miklós napra mondókás versike </a:t>
            </a:r>
            <a:endParaRPr lang="hu-HU" b="1" u="sng" dirty="0"/>
          </a:p>
          <a:p>
            <a:endParaRPr lang="hu-HU" sz="1400" dirty="0" smtClean="0"/>
          </a:p>
          <a:p>
            <a:r>
              <a:rPr lang="hu-HU" sz="1400" dirty="0" smtClean="0"/>
              <a:t> </a:t>
            </a:r>
            <a:r>
              <a:rPr lang="hu-HU" sz="1400" dirty="0"/>
              <a:t>/ Egyszerű mozdulatokkal kísérjük a sorokat – közösen, együtt mondjuk</a:t>
            </a:r>
            <a:r>
              <a:rPr lang="hu-HU" sz="1400" dirty="0" smtClean="0"/>
              <a:t>!/</a:t>
            </a:r>
          </a:p>
          <a:p>
            <a:endParaRPr lang="hu-HU" sz="1400" dirty="0"/>
          </a:p>
          <a:p>
            <a:pPr algn="ctr"/>
            <a:r>
              <a:rPr lang="hu-HU" sz="1600" b="1" dirty="0"/>
              <a:t>Esik a hó, fúj a szél…. - kör-körös mozdulat</a:t>
            </a:r>
          </a:p>
          <a:p>
            <a:pPr algn="ctr"/>
            <a:r>
              <a:rPr lang="hu-HU" sz="1600" b="1" dirty="0"/>
              <a:t>Jó Mikulás útra kél.  - helyben járás</a:t>
            </a:r>
          </a:p>
          <a:p>
            <a:pPr algn="ctr"/>
            <a:r>
              <a:rPr lang="hu-HU" sz="1600" b="1" dirty="0"/>
              <a:t>Pásztorbot van a kezében, - mintha fognánk a jobb kezünkkel</a:t>
            </a:r>
          </a:p>
          <a:p>
            <a:pPr algn="ctr"/>
            <a:r>
              <a:rPr lang="hu-HU" sz="1600" b="1" dirty="0"/>
              <a:t>püspöksüveg a fejében. - rajzoljunk a süveget a fejünk fölé</a:t>
            </a:r>
          </a:p>
          <a:p>
            <a:pPr algn="ctr"/>
            <a:r>
              <a:rPr lang="hu-HU" sz="1600" b="1" dirty="0"/>
              <a:t>Nagy csizma van a lábán, - emeljünk-mutassuk meg a lábunkat </a:t>
            </a:r>
            <a:r>
              <a:rPr lang="hu-HU" sz="1600" b="1" dirty="0" err="1"/>
              <a:t>-egyiket</a:t>
            </a:r>
            <a:r>
              <a:rPr lang="hu-HU" sz="1600" b="1" dirty="0"/>
              <a:t>, másikat </a:t>
            </a:r>
          </a:p>
          <a:p>
            <a:pPr algn="ctr"/>
            <a:r>
              <a:rPr lang="hu-HU" sz="1600" b="1" dirty="0"/>
              <a:t>tele puttony a </a:t>
            </a:r>
            <a:r>
              <a:rPr lang="hu-HU" sz="1600" b="1" dirty="0" err="1"/>
              <a:t>vállán.-</a:t>
            </a:r>
            <a:r>
              <a:rPr lang="hu-HU" sz="1600" b="1" dirty="0"/>
              <a:t> erőlködve-nyögve hajoljunk előre</a:t>
            </a:r>
          </a:p>
          <a:p>
            <a:pPr algn="ctr"/>
            <a:r>
              <a:rPr lang="hu-HU" sz="1600" b="1" dirty="0"/>
              <a:t>Puttonyában sok-sok jó, - vidám, kicsi ritmusos taps – jobbra-balra</a:t>
            </a:r>
          </a:p>
          <a:p>
            <a:pPr algn="ctr"/>
            <a:r>
              <a:rPr lang="hu-HU" sz="1600" b="1" dirty="0"/>
              <a:t>játék, alma, mogyoró. - számoljunk az ujjunkon </a:t>
            </a:r>
          </a:p>
          <a:p>
            <a:pPr algn="ctr"/>
            <a:r>
              <a:rPr lang="hu-HU" sz="1600" b="1" dirty="0"/>
              <a:t>De csak az kap belőle, - játékos fenyegetés</a:t>
            </a:r>
          </a:p>
          <a:p>
            <a:pPr algn="ctr"/>
            <a:r>
              <a:rPr lang="hu-HU" sz="1600" b="1" dirty="0"/>
              <a:t>kinek nevét előre, - a fenyegetés folytatása másik kézzel</a:t>
            </a:r>
          </a:p>
          <a:p>
            <a:pPr algn="ctr"/>
            <a:r>
              <a:rPr lang="hu-HU" sz="1600" b="1" dirty="0"/>
              <a:t>Aranyos angyalka – keresztbe font kéz </a:t>
            </a:r>
          </a:p>
          <a:p>
            <a:pPr algn="ctr"/>
            <a:r>
              <a:rPr lang="hu-HU" sz="1600" b="1" dirty="0"/>
              <a:t>ezüst könyvbe beírta. - író mozdulat</a:t>
            </a:r>
          </a:p>
          <a:p>
            <a:pPr algn="ctr"/>
            <a:r>
              <a:rPr lang="hu-HU" sz="1600" b="1" dirty="0"/>
              <a:t>Én Istenem, de jó lenne, - elől széttárt kérő mozdulat</a:t>
            </a:r>
          </a:p>
          <a:p>
            <a:pPr algn="ctr"/>
            <a:r>
              <a:rPr lang="hu-HU" sz="1600" b="1" dirty="0"/>
              <a:t>ha az enyém is benne lenne! - a kérés folytatása </a:t>
            </a:r>
          </a:p>
          <a:p>
            <a:pPr algn="ctr"/>
            <a:r>
              <a:rPr lang="hu-HU" sz="1600" b="1" dirty="0"/>
              <a:t>Édes kedves őrangyalkám, szépen kérlek gondolj reám –összetett kéz,kedveskedő </a:t>
            </a:r>
            <a:r>
              <a:rPr lang="hu-HU" sz="1600" b="1" dirty="0" err="1"/>
              <a:t>vigyázba</a:t>
            </a:r>
            <a:r>
              <a:rPr lang="hu-HU" sz="1600" b="1" dirty="0"/>
              <a:t> állás</a:t>
            </a:r>
          </a:p>
          <a:p>
            <a:pPr algn="ctr"/>
            <a:r>
              <a:rPr lang="hu-HU" sz="1600" b="1" dirty="0"/>
              <a:t>Írd be majd a nevemet, - író mozdulat - </a:t>
            </a:r>
          </a:p>
          <a:p>
            <a:pPr algn="ctr"/>
            <a:r>
              <a:rPr lang="hu-HU" sz="1600" b="1" dirty="0"/>
              <a:t>Ígérem, hogy jó leszek! - lehajtott fej, hátul összetett kéz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4"/>
            <a:ext cx="1556985" cy="1736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468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/>
          <a:stretch/>
        </p:blipFill>
        <p:spPr>
          <a:xfrm rot="21102876">
            <a:off x="4094522" y="1287002"/>
            <a:ext cx="4595056" cy="4753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églalap 2"/>
          <p:cNvSpPr/>
          <p:nvPr/>
        </p:nvSpPr>
        <p:spPr>
          <a:xfrm rot="21208744">
            <a:off x="3599419" y="188640"/>
            <a:ext cx="43267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Így könnyen tudsz mikulást </a:t>
            </a:r>
            <a:r>
              <a:rPr lang="hu-HU" dirty="0" smtClean="0"/>
              <a:t>rajzolni</a:t>
            </a:r>
          </a:p>
          <a:p>
            <a:pPr algn="ctr"/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1266" name="Picture 2" descr="C:\Users\Hitoktatas\Desktop\Hittan kép PPT\Szent Miklós\ht_mikulas2012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62">
            <a:off x="496883" y="3858094"/>
            <a:ext cx="3203883" cy="2134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483">
            <a:off x="356605" y="993019"/>
            <a:ext cx="3028972" cy="21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81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053"/>
            <a:ext cx="3200475" cy="301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5687"/>
            <a:ext cx="3483376" cy="52583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541">
            <a:off x="5076915" y="2977913"/>
            <a:ext cx="3528392" cy="318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96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47864" y="332656"/>
            <a:ext cx="5472608" cy="924475"/>
          </a:xfrm>
        </p:spPr>
        <p:txBody>
          <a:bodyPr/>
          <a:lstStyle/>
          <a:p>
            <a:r>
              <a:rPr lang="hu-HU" sz="2800" dirty="0" smtClean="0"/>
              <a:t>Sablonok:</a:t>
            </a:r>
            <a:br>
              <a:rPr lang="hu-HU" sz="2800" dirty="0" smtClean="0"/>
            </a:br>
            <a:r>
              <a:rPr lang="hu-HU" sz="2800" dirty="0" smtClean="0"/>
              <a:t>		Mikulás színezéshez , 								készítéshez 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396640" cy="47984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" y="88081"/>
            <a:ext cx="3096344" cy="30963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3068182" cy="32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27784" y="0"/>
            <a:ext cx="6408712" cy="6813376"/>
          </a:xfrm>
        </p:spPr>
        <p:txBody>
          <a:bodyPr/>
          <a:lstStyle/>
          <a:p>
            <a:pPr algn="ctr"/>
            <a:r>
              <a:rPr lang="hu-HU" sz="2400" dirty="0" smtClean="0"/>
              <a:t>A szentek az Egyháznak azok a tagjai akik már a mennyországba jutottak.</a:t>
            </a:r>
            <a:br>
              <a:rPr lang="hu-HU" sz="2400" dirty="0" smtClean="0"/>
            </a:br>
            <a:r>
              <a:rPr lang="hu-HU" sz="2400" dirty="0" smtClean="0"/>
              <a:t>Az Egyház által hivatalosan szentnek nyilvánítottak életéről sok mindent tudunk.</a:t>
            </a:r>
            <a:br>
              <a:rPr lang="hu-HU" sz="2400" dirty="0" smtClean="0"/>
            </a:br>
            <a:r>
              <a:rPr lang="hu-HU" sz="2400" dirty="0" smtClean="0"/>
              <a:t>Tőlük tanulhatunk, közülük választhatunk magunknak példaképet.</a:t>
            </a:r>
            <a:br>
              <a:rPr lang="hu-HU" sz="2400" dirty="0" smtClean="0"/>
            </a:br>
            <a:r>
              <a:rPr lang="hu-HU" sz="2400" dirty="0" smtClean="0"/>
              <a:t>A szentek mindannyian nagyon szerették Istent, és az ő akarata szerint éltek .</a:t>
            </a:r>
            <a:br>
              <a:rPr lang="hu-HU" sz="2400" dirty="0" smtClean="0"/>
            </a:br>
            <a:r>
              <a:rPr lang="hu-HU" sz="2400" dirty="0" smtClean="0"/>
              <a:t>Mindegyikük a maga módján valósította  meg Isten </a:t>
            </a:r>
            <a:r>
              <a:rPr lang="hu-HU" sz="2400" dirty="0" err="1" smtClean="0"/>
              <a:t>számdékait</a:t>
            </a:r>
            <a:r>
              <a:rPr lang="hu-HU" sz="2400" dirty="0" smtClean="0"/>
              <a:t>. </a:t>
            </a:r>
            <a:br>
              <a:rPr lang="hu-HU" sz="2400" dirty="0" smtClean="0"/>
            </a:br>
            <a:r>
              <a:rPr lang="hu-HU" sz="2400" dirty="0" smtClean="0"/>
              <a:t>Voltak akik a szegények ,betegek gondozásában, voltak akik sok </a:t>
            </a:r>
            <a:r>
              <a:rPr lang="hu-HU" sz="2400" dirty="0" err="1" smtClean="0"/>
              <a:t>sok</a:t>
            </a:r>
            <a:r>
              <a:rPr lang="hu-HU" sz="2400" dirty="0" smtClean="0"/>
              <a:t> imával, engeszteléssel, voltak akik az evangélium hirdetésével, mások tanításával …… </a:t>
            </a:r>
            <a:endParaRPr lang="hu-HU" sz="2400" dirty="0"/>
          </a:p>
        </p:txBody>
      </p:sp>
      <p:pic>
        <p:nvPicPr>
          <p:cNvPr id="15362" name="Picture 2" descr="C:\Users\Hitoktatas\Desktop\Hittan kép PPT\Szent Miklós\together-in-heav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8" y="2348880"/>
            <a:ext cx="2448272" cy="1836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8" y="5013176"/>
            <a:ext cx="2051202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476500" cy="1619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55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685">
            <a:off x="5393705" y="1699419"/>
            <a:ext cx="3185205" cy="39671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458311" cy="3937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089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170">
            <a:off x="802127" y="1443653"/>
            <a:ext cx="3129812" cy="41730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886">
            <a:off x="4552542" y="1147097"/>
            <a:ext cx="3717181" cy="4969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171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itoktatas\Desktop\Hittan kép PPT\Szent Miklós\mikulas_napi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419601" cy="63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193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476672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SZENT MIKLÓS NAPI </a:t>
            </a:r>
            <a:r>
              <a:rPr lang="hu-HU" b="1" dirty="0" smtClean="0"/>
              <a:t>BARKÁCS</a:t>
            </a:r>
          </a:p>
          <a:p>
            <a:pPr algn="ctr"/>
            <a:endParaRPr lang="hu-HU" b="1" dirty="0"/>
          </a:p>
          <a:p>
            <a:pPr algn="ctr"/>
            <a:r>
              <a:rPr lang="hu-HU" sz="2000" b="1" dirty="0"/>
              <a:t>Nemrégiben találtam az interneten egy jó kis játékot, aminek a neve </a:t>
            </a:r>
            <a:r>
              <a:rPr lang="hu-HU" sz="2000" b="1" dirty="0" err="1"/>
              <a:t>agamográf</a:t>
            </a:r>
            <a:r>
              <a:rPr lang="hu-HU" sz="2000" b="1" dirty="0"/>
              <a:t>. </a:t>
            </a:r>
            <a:endParaRPr lang="hu-HU" sz="2000" b="1" dirty="0" smtClean="0"/>
          </a:p>
          <a:p>
            <a:pPr algn="ctr"/>
            <a:r>
              <a:rPr lang="hu-HU" sz="2000" b="1" dirty="0" smtClean="0"/>
              <a:t>Ebben </a:t>
            </a:r>
            <a:r>
              <a:rPr lang="hu-HU" sz="2000" b="1" dirty="0"/>
              <a:t>a színezőben az a csavar, hogy két kép van egyben és csíkonként kell kiszínezni, majd meghajtogatni és ha így nézed, az egyik képet látod, ha úgy nézed, a másikat.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/>
              <a:t>Két </a:t>
            </a:r>
            <a:r>
              <a:rPr lang="hu-HU" sz="2000" b="1" dirty="0" smtClean="0"/>
              <a:t>változat: egy </a:t>
            </a:r>
            <a:r>
              <a:rPr lang="hu-HU" sz="2000" b="1" dirty="0"/>
              <a:t>könnyebbet </a:t>
            </a:r>
            <a:r>
              <a:rPr lang="hu-HU" sz="2000" b="1" dirty="0" smtClean="0"/>
              <a:t>és </a:t>
            </a:r>
            <a:r>
              <a:rPr lang="hu-HU" sz="2000" b="1" dirty="0"/>
              <a:t>egy nehezebbet.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93179"/>
            <a:ext cx="3531599" cy="2522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11488" r="22271" b="19404"/>
          <a:stretch/>
        </p:blipFill>
        <p:spPr bwMode="auto">
          <a:xfrm rot="16200000">
            <a:off x="1162141" y="3454482"/>
            <a:ext cx="2355222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519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460432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70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4887"/>
            <a:ext cx="8280920" cy="64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82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16632"/>
            <a:ext cx="864096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i="1" u="sng" dirty="0" smtClean="0">
                <a:solidFill>
                  <a:schemeClr val="accent5">
                    <a:lumMod val="50000"/>
                  </a:schemeClr>
                </a:solidFill>
              </a:rPr>
              <a:t>Online feladatok:</a:t>
            </a:r>
          </a:p>
          <a:p>
            <a:endParaRPr lang="hu-HU" dirty="0"/>
          </a:p>
          <a:p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</a:t>
            </a:r>
            <a:r>
              <a:rPr lang="hu-HU" dirty="0" smtClean="0">
                <a:hlinkClick r:id="rId2"/>
              </a:rPr>
              <a:t>wordwall.net/hu/resource/7707682/hittan/szent-mikl%c3%b3s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wordwall.net/hu/resource/3609800/irodalom/szent-mikl%c3%b3s-napja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wordwall.net/hu/resource/2447709/katolikus-hittan/szent-ferenc-m%c3%a1rton-erzs%c3%a9bet-mikl%c3%b3s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>
                <a:hlinkClick r:id="rId5"/>
              </a:rPr>
              <a:t>https://</a:t>
            </a:r>
            <a:r>
              <a:rPr lang="hu-HU" dirty="0" smtClean="0">
                <a:hlinkClick r:id="rId5"/>
              </a:rPr>
              <a:t>wordwall.net/hu/resource/3551067/tanak-sz%c3%b6veg%c3%a9rt%c3%a9s/szent-mikl%c3%b3s-legend%c3%a1ja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Kisfilm Szent Miklós életéről :</a:t>
            </a:r>
          </a:p>
          <a:p>
            <a:r>
              <a:rPr lang="hu-HU" dirty="0">
                <a:hlinkClick r:id="rId6"/>
              </a:rPr>
              <a:t>https://</a:t>
            </a:r>
            <a:r>
              <a:rPr lang="hu-HU" dirty="0" smtClean="0">
                <a:hlinkClick r:id="rId6"/>
              </a:rPr>
              <a:t>www.youtube.com/watch?v=R4eWor4jb7k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>
                <a:hlinkClick r:id="rId7"/>
              </a:rPr>
              <a:t>http://riskababfilm.hu/?</a:t>
            </a:r>
            <a:r>
              <a:rPr lang="hu-HU" dirty="0" smtClean="0">
                <a:hlinkClick r:id="rId7"/>
              </a:rPr>
              <a:t>fbclid=IwAR2uj1Xr-EUJOknvBKbgzDLadJBle2zAEQU-o8CFoPJDWLHhjzMWU0f5iSE</a:t>
            </a:r>
            <a:endParaRPr lang="hu-HU" dirty="0"/>
          </a:p>
          <a:p>
            <a:endParaRPr lang="hu-HU" dirty="0" smtClean="0"/>
          </a:p>
          <a:p>
            <a:r>
              <a:rPr lang="hu-HU" dirty="0">
                <a:hlinkClick r:id="rId8"/>
              </a:rPr>
              <a:t>https://data.hu/get/12692873/Szent_Miklos_-_A_fiu_-_</a:t>
            </a:r>
            <a:r>
              <a:rPr lang="hu-HU" dirty="0" smtClean="0">
                <a:hlinkClick r:id="rId8"/>
              </a:rPr>
              <a:t>Videa.mp4?fbclid=IwAR3JPHabRKK1fYqZHzVlHN4PsQ5zFB3sgQZ3KKTs7BsjutRhEY1qYouWNOQ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9799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382013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Szent Miklós jöjj el, oszd szét kincseid!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/>
              <a:t>Érints meg szíveddel minden nagyot és kicsit!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/>
              <a:t>Taníts, hogy tegyünk jót észrevétlenül,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/>
              <a:t>háladal csak Őt illesse, Istent egyedül!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274459"/>
            <a:ext cx="3815176" cy="25409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338"/>
            <a:ext cx="3523135" cy="2347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96" y="2546902"/>
            <a:ext cx="3491880" cy="2386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63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shade val="80000"/>
                <a:hueMod val="110000"/>
                <a:satMod val="120000"/>
              </a:schemeClr>
            </a:gs>
            <a:gs pos="100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5830861" cy="446449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476672"/>
            <a:ext cx="2952328" cy="48013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hu-HU" b="1" dirty="0" smtClean="0"/>
          </a:p>
          <a:p>
            <a:pPr algn="ctr"/>
            <a:r>
              <a:rPr lang="hu-HU" b="1" dirty="0" smtClean="0"/>
              <a:t>Hittanóra végén</a:t>
            </a:r>
          </a:p>
          <a:p>
            <a:pPr algn="ctr"/>
            <a:r>
              <a:rPr lang="hu-HU" b="1" dirty="0" smtClean="0"/>
              <a:t> </a:t>
            </a:r>
            <a:r>
              <a:rPr lang="hu-HU" b="1" dirty="0"/>
              <a:t>mondjuk el közösen a következő imádságot </a:t>
            </a:r>
            <a:r>
              <a:rPr lang="hu-HU" b="1" dirty="0" smtClean="0"/>
              <a:t>, </a:t>
            </a:r>
          </a:p>
          <a:p>
            <a:pPr algn="ctr"/>
            <a:r>
              <a:rPr lang="hu-HU" b="1" dirty="0" smtClean="0"/>
              <a:t>kérve </a:t>
            </a:r>
            <a:r>
              <a:rPr lang="hu-HU" b="1" dirty="0"/>
              <a:t>Szent Miklós </a:t>
            </a:r>
            <a:r>
              <a:rPr lang="hu-HU" b="1" dirty="0" smtClean="0"/>
              <a:t>közbenjárását </a:t>
            </a:r>
            <a:r>
              <a:rPr lang="hu-HU" b="1" dirty="0" err="1" smtClean="0"/>
              <a:t>covid</a:t>
            </a:r>
            <a:r>
              <a:rPr lang="hu-HU" b="1" dirty="0" smtClean="0"/>
              <a:t> járványban megbetegedettekért,  családjainkért, rokonainkért, tanárainkért , orvosokért …………..</a:t>
            </a:r>
          </a:p>
          <a:p>
            <a:pPr algn="ctr"/>
            <a:r>
              <a:rPr lang="hu-HU" b="1" dirty="0" smtClean="0"/>
              <a:t>( s mindenkiért  akiért szeretnétek imádkozhattok)</a:t>
            </a:r>
          </a:p>
          <a:p>
            <a:pPr algn="ctr"/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14480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904" y="116632"/>
            <a:ext cx="5256584" cy="3804458"/>
          </a:xfrm>
        </p:spPr>
        <p:txBody>
          <a:bodyPr/>
          <a:lstStyle/>
          <a:p>
            <a:pPr algn="ctr"/>
            <a:r>
              <a:rPr lang="hu-HU" sz="2000" dirty="0" smtClean="0"/>
              <a:t>Kedves </a:t>
            </a:r>
            <a:r>
              <a:rPr lang="hu-HU" sz="2000" dirty="0" err="1" smtClean="0"/>
              <a:t>Katekéták</a:t>
            </a:r>
            <a:r>
              <a:rPr lang="hu-HU" sz="2000" dirty="0" smtClean="0"/>
              <a:t>!</a:t>
            </a:r>
            <a:br>
              <a:rPr lang="hu-HU" sz="2000" dirty="0" smtClean="0"/>
            </a:b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1400" dirty="0" smtClean="0"/>
              <a:t>Szent Miklós életéről</a:t>
            </a:r>
            <a:br>
              <a:rPr lang="hu-HU" sz="1400" dirty="0" smtClean="0"/>
            </a:br>
            <a:r>
              <a:rPr lang="hu-HU" sz="1400" dirty="0" smtClean="0"/>
              <a:t> készült </a:t>
            </a:r>
            <a:r>
              <a:rPr lang="hu-HU" sz="1400" dirty="0" err="1" smtClean="0"/>
              <a:t>PPT-t</a:t>
            </a:r>
            <a:r>
              <a:rPr lang="hu-HU" sz="1400" dirty="0" smtClean="0"/>
              <a:t> használjátok bátran .</a:t>
            </a:r>
            <a:br>
              <a:rPr lang="hu-HU" sz="1400" dirty="0" smtClean="0"/>
            </a:br>
            <a:r>
              <a:rPr lang="hu-HU" sz="1400" dirty="0" smtClean="0"/>
              <a:t/>
            </a:r>
            <a:br>
              <a:rPr lang="hu-HU" sz="1400" dirty="0" smtClean="0"/>
            </a:br>
            <a:r>
              <a:rPr lang="hu-HU" sz="1400" dirty="0" smtClean="0"/>
              <a:t>Próbáltam minden korosztálynak megfelelő szerkeszthető történeteket, feladatokat, játékokat, összeállítani.</a:t>
            </a:r>
            <a:r>
              <a:rPr lang="hu-HU" sz="1400" dirty="0" smtClean="0">
                <a:sym typeface="Wingdings" panose="05000000000000000000" pitchFamily="2" charset="2"/>
              </a:rPr>
              <a:t></a:t>
            </a:r>
            <a:br>
              <a:rPr lang="hu-HU" sz="1400" dirty="0" smtClean="0">
                <a:sym typeface="Wingdings" panose="05000000000000000000" pitchFamily="2" charset="2"/>
              </a:rPr>
            </a:br>
            <a:r>
              <a:rPr lang="hu-HU" sz="1400" dirty="0" smtClean="0">
                <a:sym typeface="Wingdings" panose="05000000000000000000" pitchFamily="2" charset="2"/>
              </a:rPr>
              <a:t>Általam kedvelt, használt internetes oldalakon keresgélve meghagyva a fellelhetőséget …..</a:t>
            </a:r>
            <a:br>
              <a:rPr lang="hu-HU" sz="1400" dirty="0" smtClean="0">
                <a:sym typeface="Wingdings" panose="05000000000000000000" pitchFamily="2" charset="2"/>
              </a:rPr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 smtClean="0"/>
              <a:t>	Szép adventi készülődést!		</a:t>
            </a:r>
            <a:r>
              <a:rPr lang="hu-HU" sz="1400" dirty="0" smtClean="0"/>
              <a:t>Szeretettel:</a:t>
            </a:r>
            <a:br>
              <a:rPr lang="hu-HU" sz="1400" dirty="0" smtClean="0"/>
            </a:br>
            <a:r>
              <a:rPr lang="hu-HU" sz="1600" dirty="0" smtClean="0"/>
              <a:t>					</a:t>
            </a:r>
            <a:r>
              <a:rPr lang="hu-HU" sz="1100" dirty="0" smtClean="0"/>
              <a:t>Dr. Mátyásné Horváth Marietta</a:t>
            </a:r>
            <a:br>
              <a:rPr lang="hu-HU" sz="1100" dirty="0" smtClean="0"/>
            </a:br>
            <a:r>
              <a:rPr lang="hu-HU" sz="1100" dirty="0" smtClean="0"/>
              <a:t> </a:t>
            </a:r>
            <a:endParaRPr lang="hu-HU" sz="1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14" y="5301208"/>
            <a:ext cx="1783940" cy="1008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C:\Users\Hitoktatas\Desktop\Hittan kép PPT\Szent Miklós\125925878_1281097318924540_113416840486856193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6" y="188640"/>
            <a:ext cx="3785336" cy="4548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itoktatas\Desktop\Hittan kép PPT\Szent Miklós\128161427_170128638152483_4584094300998087701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t="13488" r="17623" b="1"/>
          <a:stretch/>
        </p:blipFill>
        <p:spPr bwMode="auto">
          <a:xfrm>
            <a:off x="5148064" y="3573016"/>
            <a:ext cx="2952328" cy="29917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6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640" y="2110514"/>
            <a:ext cx="7125113" cy="2315006"/>
          </a:xfrm>
        </p:spPr>
        <p:txBody>
          <a:bodyPr/>
          <a:lstStyle/>
          <a:p>
            <a:pPr algn="ctr"/>
            <a:r>
              <a:rPr lang="hu-HU" dirty="0" smtClean="0"/>
              <a:t>Ha ügyesek vagytok és </a:t>
            </a:r>
            <a:r>
              <a:rPr lang="hu-HU" dirty="0" smtClean="0"/>
              <a:t>megnézitek a következő képeken az ábrákat megtudhatjátok kilesz 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/>
              <a:t>a mai hittan </a:t>
            </a:r>
            <a:r>
              <a:rPr lang="hu-HU" dirty="0" smtClean="0"/>
              <a:t>óránk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/>
              <a:t>főszereplője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7287"/>
            <a:ext cx="2952328" cy="19682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302"/>
            <a:ext cx="3309000" cy="18383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65104"/>
            <a:ext cx="3167844" cy="2111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2960813" cy="1973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15311"/>
            <a:ext cx="1924775" cy="2413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68741" y="44624"/>
            <a:ext cx="4392488" cy="871512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A</a:t>
            </a:r>
            <a:r>
              <a:rPr lang="hu-HU" dirty="0" smtClean="0"/>
              <a:t> mai hittanóra alkalmával: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508104" y="2996952"/>
            <a:ext cx="1823629" cy="124147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r="13498"/>
          <a:stretch>
            <a:fillRect/>
          </a:stretch>
        </p:blipFill>
        <p:spPr>
          <a:xfrm>
            <a:off x="4788024" y="2708920"/>
            <a:ext cx="3888432" cy="3888432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99" r="6455"/>
          <a:stretch/>
        </p:blipFill>
        <p:spPr>
          <a:xfrm>
            <a:off x="179512" y="0"/>
            <a:ext cx="4189229" cy="39656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églalap 5"/>
          <p:cNvSpPr/>
          <p:nvPr/>
        </p:nvSpPr>
        <p:spPr>
          <a:xfrm>
            <a:off x="323528" y="4581128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Szent </a:t>
            </a:r>
            <a:r>
              <a:rPr lang="hu-HU" sz="2400" b="1" dirty="0" smtClean="0"/>
              <a:t>Miklós püspök </a:t>
            </a:r>
          </a:p>
          <a:p>
            <a:pPr algn="ctr"/>
            <a:r>
              <a:rPr lang="hu-HU" sz="2400" b="1" dirty="0" smtClean="0"/>
              <a:t> </a:t>
            </a:r>
            <a:r>
              <a:rPr lang="hu-HU" sz="2400" b="1" dirty="0"/>
              <a:t>életének történetét 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ismerhetitek meg  </a:t>
            </a:r>
            <a:r>
              <a:rPr lang="hu-HU" sz="2400" b="1" dirty="0" smtClean="0"/>
              <a:t>….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6514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84168" y="1556792"/>
            <a:ext cx="2084553" cy="348411"/>
          </a:xfrm>
        </p:spPr>
        <p:txBody>
          <a:bodyPr/>
          <a:lstStyle/>
          <a:p>
            <a:pPr algn="ctr"/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683568" y="208227"/>
            <a:ext cx="49685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Biztosan </a:t>
            </a:r>
            <a:r>
              <a:rPr lang="hu-HU" sz="2400" b="1" dirty="0"/>
              <a:t>hallottatok 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már </a:t>
            </a:r>
          </a:p>
          <a:p>
            <a:pPr algn="ctr"/>
            <a:r>
              <a:rPr lang="hu-HU" sz="2400" b="1" dirty="0" smtClean="0"/>
              <a:t>Szent Miklósról</a:t>
            </a:r>
          </a:p>
          <a:p>
            <a:pPr algn="ctr"/>
            <a:r>
              <a:rPr lang="hu-HU" sz="2400" b="1" dirty="0" smtClean="0"/>
              <a:t> Mi </a:t>
            </a:r>
            <a:r>
              <a:rPr lang="hu-HU" sz="2400" b="1" dirty="0"/>
              <a:t>köze </a:t>
            </a:r>
            <a:r>
              <a:rPr lang="hu-HU" sz="2400" b="1" dirty="0" smtClean="0"/>
              <a:t> IS van </a:t>
            </a:r>
            <a:r>
              <a:rPr lang="hu-HU" sz="2400" b="1" dirty="0"/>
              <a:t>neki ahhoz a Mikuláshoz, akit mostanában annyira várunk?! </a:t>
            </a:r>
            <a:endParaRPr lang="hu-HU" sz="2400" b="1" dirty="0" smtClean="0"/>
          </a:p>
          <a:p>
            <a:endParaRPr lang="hu-HU" sz="2400" b="1" dirty="0"/>
          </a:p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Megtudjátok , </a:t>
            </a:r>
            <a:r>
              <a:rPr lang="hu-HU" sz="2400" b="1" dirty="0">
                <a:solidFill>
                  <a:srgbClr val="FF0000"/>
                </a:solidFill>
              </a:rPr>
              <a:t>ha elolvasod a történetet,</a:t>
            </a:r>
            <a:r>
              <a:rPr lang="hu-HU" sz="2400" b="1" dirty="0"/>
              <a:t> 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ami </a:t>
            </a:r>
            <a:r>
              <a:rPr lang="hu-HU" sz="2400" b="1" dirty="0"/>
              <a:t>erről szól </a:t>
            </a:r>
          </a:p>
          <a:p>
            <a:pPr algn="ctr"/>
            <a:r>
              <a:rPr lang="hu-HU" sz="2400" b="1" dirty="0" smtClean="0"/>
              <a:t>Színezhettek , kézművesedhettek, feladatokat oldhattok meg, és még verset mondókát is tanulhattok </a:t>
            </a:r>
            <a:endParaRPr lang="hu-HU" sz="2400" dirty="0"/>
          </a:p>
          <a:p>
            <a:endParaRPr lang="hu-HU" sz="2400" dirty="0" smtClean="0"/>
          </a:p>
          <a:p>
            <a:r>
              <a:rPr lang="hu-HU" sz="2400" dirty="0" smtClean="0"/>
              <a:t> 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6672"/>
            <a:ext cx="2911038" cy="561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54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361257"/>
            <a:ext cx="3096345" cy="1051519"/>
          </a:xfrm>
        </p:spPr>
        <p:txBody>
          <a:bodyPr/>
          <a:lstStyle/>
          <a:p>
            <a:r>
              <a:rPr lang="hu-HU" u="sng" dirty="0" smtClean="0"/>
              <a:t>Életrajzi </a:t>
            </a:r>
            <a:r>
              <a:rPr lang="hu-HU" dirty="0" smtClean="0"/>
              <a:t>     			</a:t>
            </a:r>
            <a:r>
              <a:rPr lang="hu-HU" u="sng" dirty="0" smtClean="0"/>
              <a:t>adatok:</a:t>
            </a:r>
            <a:endParaRPr lang="hu-HU" u="sng" dirty="0"/>
          </a:p>
        </p:txBody>
      </p:sp>
      <p:sp>
        <p:nvSpPr>
          <p:cNvPr id="3" name="Téglalap 2"/>
          <p:cNvSpPr/>
          <p:nvPr/>
        </p:nvSpPr>
        <p:spPr>
          <a:xfrm>
            <a:off x="3635896" y="476672"/>
            <a:ext cx="51125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Született </a:t>
            </a:r>
            <a:r>
              <a:rPr lang="hu-HU" sz="2400" b="1" dirty="0"/>
              <a:t>270 március 15-én </a:t>
            </a:r>
            <a:r>
              <a:rPr lang="hu-HU" sz="2400" b="1" dirty="0" err="1"/>
              <a:t>Patarán</a:t>
            </a:r>
            <a:r>
              <a:rPr lang="hu-HU" sz="2400" b="1" dirty="0"/>
              <a:t> (Törökország</a:t>
            </a:r>
            <a:r>
              <a:rPr lang="hu-HU" sz="2400" b="1" dirty="0" smtClean="0"/>
              <a:t>)</a:t>
            </a:r>
          </a:p>
          <a:p>
            <a:pPr algn="ctr"/>
            <a:endParaRPr lang="hu-HU" sz="2400" b="1" dirty="0"/>
          </a:p>
          <a:p>
            <a:pPr algn="ctr"/>
            <a:r>
              <a:rPr lang="hu-HU" sz="2400" b="1" dirty="0"/>
              <a:t>Miután árva lett, bátyjához költözött egy </a:t>
            </a:r>
            <a:r>
              <a:rPr lang="hu-HU" sz="2400" b="1" dirty="0" smtClean="0"/>
              <a:t>kolostorba.</a:t>
            </a:r>
          </a:p>
          <a:p>
            <a:pPr algn="ctr"/>
            <a:endParaRPr lang="hu-HU" sz="2400" b="1" dirty="0"/>
          </a:p>
          <a:p>
            <a:pPr algn="ctr"/>
            <a:r>
              <a:rPr lang="hu-HU" sz="2400" b="1" dirty="0"/>
              <a:t>Szüleitől nagy vagyont örökölt, amelyet szétosztott a szegények </a:t>
            </a:r>
            <a:r>
              <a:rPr lang="hu-HU" sz="2400" b="1" dirty="0" smtClean="0"/>
              <a:t>között.</a:t>
            </a:r>
          </a:p>
          <a:p>
            <a:pPr algn="ctr"/>
            <a:endParaRPr lang="hu-HU" sz="2400" b="1" dirty="0"/>
          </a:p>
          <a:p>
            <a:pPr algn="ctr"/>
            <a:r>
              <a:rPr lang="hu-HU" sz="2400" b="1" dirty="0"/>
              <a:t>A </a:t>
            </a:r>
            <a:r>
              <a:rPr lang="hu-HU" sz="2400" b="1" dirty="0" err="1"/>
              <a:t>Sion</a:t>
            </a:r>
            <a:r>
              <a:rPr lang="hu-HU" sz="2400" b="1" dirty="0"/>
              <a:t> kolostor apátja lett </a:t>
            </a:r>
            <a:r>
              <a:rPr lang="hu-HU" sz="2400" b="1" dirty="0" err="1"/>
              <a:t>Myra</a:t>
            </a:r>
            <a:r>
              <a:rPr lang="hu-HU" sz="2400" b="1" dirty="0"/>
              <a:t> </a:t>
            </a:r>
            <a:r>
              <a:rPr lang="hu-HU" sz="2400" b="1" dirty="0" smtClean="0"/>
              <a:t>közelében.</a:t>
            </a:r>
          </a:p>
          <a:p>
            <a:pPr algn="ctr"/>
            <a:endParaRPr lang="hu-HU" sz="2400" b="1" dirty="0"/>
          </a:p>
          <a:p>
            <a:pPr algn="ctr"/>
            <a:r>
              <a:rPr lang="hu-HU" sz="2400" b="1" dirty="0"/>
              <a:t>Meghalt 343-ban, 73 évesen.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0" y="1412776"/>
            <a:ext cx="3335905" cy="533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05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16561" y="332656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Krisztus után 245-ben Kis-Ázsiában, </a:t>
            </a:r>
            <a:r>
              <a:rPr lang="hu-HU" b="1" dirty="0" err="1">
                <a:solidFill>
                  <a:schemeClr val="bg1"/>
                </a:solidFill>
              </a:rPr>
              <a:t>Patara</a:t>
            </a:r>
            <a:r>
              <a:rPr lang="hu-HU" b="1" dirty="0">
                <a:solidFill>
                  <a:schemeClr val="bg1"/>
                </a:solidFill>
              </a:rPr>
              <a:t> városában született, egy gazdag család gyermekeként. </a:t>
            </a:r>
            <a:endParaRPr lang="hu-HU" b="1" dirty="0" smtClean="0">
              <a:solidFill>
                <a:schemeClr val="bg1"/>
              </a:solidFill>
            </a:endParaRP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Már </a:t>
            </a:r>
            <a:r>
              <a:rPr lang="hu-HU" b="1" dirty="0">
                <a:solidFill>
                  <a:schemeClr val="bg1"/>
                </a:solidFill>
              </a:rPr>
              <a:t>gyermekkorában is történtek vele csodák. </a:t>
            </a:r>
            <a:endParaRPr lang="hu-HU" b="1" dirty="0" smtClean="0">
              <a:solidFill>
                <a:schemeClr val="bg1"/>
              </a:solidFill>
            </a:endParaRP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Alig </a:t>
            </a:r>
            <a:r>
              <a:rPr lang="hu-HU" b="1" dirty="0">
                <a:solidFill>
                  <a:schemeClr val="bg1"/>
                </a:solidFill>
              </a:rPr>
              <a:t>kezdte el iskoláit, mikor </a:t>
            </a:r>
            <a:r>
              <a:rPr lang="hu-HU" b="1" dirty="0" err="1">
                <a:solidFill>
                  <a:schemeClr val="bg1"/>
                </a:solidFill>
              </a:rPr>
              <a:t>Patara</a:t>
            </a:r>
            <a:r>
              <a:rPr lang="hu-HU" b="1" dirty="0">
                <a:solidFill>
                  <a:schemeClr val="bg1"/>
                </a:solidFill>
              </a:rPr>
              <a:t> városában nagy járvány tört ki, és mint kisgyermek, árvaságra jutott</a:t>
            </a:r>
            <a:r>
              <a:rPr lang="hu-HU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>
                <a:solidFill>
                  <a:schemeClr val="bg1"/>
                </a:solidFill>
              </a:rPr>
              <a:t>Ezért a szüleitől örökölt hatalmas vagyonával érsek nagybátyjához, </a:t>
            </a:r>
            <a:r>
              <a:rPr lang="hu-HU" b="1" dirty="0" err="1">
                <a:solidFill>
                  <a:schemeClr val="bg1"/>
                </a:solidFill>
              </a:rPr>
              <a:t>Patara</a:t>
            </a:r>
            <a:r>
              <a:rPr lang="hu-HU" b="1" dirty="0">
                <a:solidFill>
                  <a:schemeClr val="bg1"/>
                </a:solidFill>
              </a:rPr>
              <a:t> város kolostorába költözött. Felügyelete mellett nevelkedett, s gyermekévei alatt megszerette a kolostori életet, majd iskoláinak befejeztével a papi hivatást választotta</a:t>
            </a:r>
            <a:r>
              <a:rPr lang="hu-HU" b="1" dirty="0" smtClean="0">
                <a:solidFill>
                  <a:schemeClr val="bg1"/>
                </a:solidFill>
              </a:rPr>
              <a:t>.</a:t>
            </a:r>
            <a:endParaRPr lang="hu-HU" b="1" dirty="0">
              <a:solidFill>
                <a:schemeClr val="bg1"/>
              </a:solidFill>
            </a:endParaRPr>
          </a:p>
          <a:p>
            <a:pPr algn="ctr"/>
            <a:r>
              <a:rPr lang="hu-HU" b="1" dirty="0">
                <a:solidFill>
                  <a:schemeClr val="bg1"/>
                </a:solidFill>
              </a:rPr>
              <a:t>Életét az emberiségnek és a gyerekek tanításának szentelte. Bárki kérte, mindig segített</a:t>
            </a:r>
            <a:r>
              <a:rPr lang="hu-HU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>
                <a:solidFill>
                  <a:schemeClr val="bg1"/>
                </a:solidFill>
              </a:rPr>
              <a:t>Emberszeretetének, segítőkészségének híre messze földre eljutott. </a:t>
            </a:r>
            <a:endParaRPr lang="hu-HU" b="1" dirty="0" smtClean="0">
              <a:solidFill>
                <a:schemeClr val="bg1"/>
              </a:solidFill>
            </a:endParaRP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Az </a:t>
            </a:r>
            <a:r>
              <a:rPr lang="hu-HU" b="1" dirty="0">
                <a:solidFill>
                  <a:schemeClr val="bg1"/>
                </a:solidFill>
              </a:rPr>
              <a:t>emberek kezdték imáikba foglalni a nevét. 270-ben </a:t>
            </a:r>
            <a:r>
              <a:rPr lang="hu-HU" b="1" dirty="0" err="1">
                <a:solidFill>
                  <a:schemeClr val="bg1"/>
                </a:solidFill>
              </a:rPr>
              <a:t>Myra</a:t>
            </a:r>
            <a:r>
              <a:rPr lang="hu-HU" b="1" dirty="0">
                <a:solidFill>
                  <a:schemeClr val="bg1"/>
                </a:solidFill>
              </a:rPr>
              <a:t> városában legendás körülmények között püspökké választották.</a:t>
            </a:r>
          </a:p>
          <a:p>
            <a:pPr algn="ctr"/>
            <a:r>
              <a:rPr lang="hu-HU" b="1" dirty="0">
                <a:solidFill>
                  <a:schemeClr val="bg1"/>
                </a:solidFill>
              </a:rPr>
              <a:t>52 évig volt püspök. Az évek alatt a szeretete, a gyerekekkel, emberekkel való törődése miatt annyira megszerették a lakosok, hogy nem csak püspöküknek, de még vezetőjüknek is tartották. </a:t>
            </a:r>
            <a:endParaRPr lang="hu-HU" b="1" dirty="0" smtClean="0">
              <a:solidFill>
                <a:schemeClr val="bg1"/>
              </a:solidFill>
            </a:endParaRP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Vagyonát </a:t>
            </a:r>
            <a:r>
              <a:rPr lang="hu-HU" b="1" dirty="0">
                <a:solidFill>
                  <a:schemeClr val="bg1"/>
                </a:solidFill>
              </a:rPr>
              <a:t>a gyerekek és az emberek megsegítésére fordította.</a:t>
            </a:r>
          </a:p>
        </p:txBody>
      </p:sp>
    </p:spTree>
    <p:extLst>
      <p:ext uri="{BB962C8B-B14F-4D97-AF65-F5344CB8AC3E}">
        <p14:creationId xmlns:p14="http://schemas.microsoft.com/office/powerpoint/2010/main" val="3450158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shade val="80000"/>
                <a:hueMod val="110000"/>
                <a:satMod val="120000"/>
              </a:schemeClr>
            </a:gs>
            <a:gs pos="100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943">
            <a:off x="3728492" y="769192"/>
            <a:ext cx="4569573" cy="6091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6289"/>
            <a:ext cx="3024336" cy="3589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Hitoktatas\Desktop\Hittan kép PPT\Szent Miklós\38798703-e15125031564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3969925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TM01972873[[fn=Nyár]]</Template>
  <TotalTime>621</TotalTime>
  <Words>1494</Words>
  <Application>Microsoft Office PowerPoint</Application>
  <PresentationFormat>Diavetítés a képernyőre (4:3 oldalarány)</PresentationFormat>
  <Paragraphs>186</Paragraphs>
  <Slides>39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0" baseType="lpstr">
      <vt:lpstr>Summer</vt:lpstr>
      <vt:lpstr>Dicsértessék a Jézus Krisztus !  Mindörökké. Ámen</vt:lpstr>
      <vt:lpstr>PowerPoint bemutató</vt:lpstr>
      <vt:lpstr>A szentek az Egyháznak azok a tagjai akik már a mennyországba jutottak. Az Egyház által hivatalosan szentnek nyilvánítottak életéről sok mindent tudunk. Tőlük tanulhatunk, közülük választhatunk magunknak példaképet. A szentek mindannyian nagyon szerették Istent, és az ő akarata szerint éltek . Mindegyikük a maga módján valósította  meg Isten számdékait.  Voltak akik a szegények ,betegek gondozásában, voltak akik sok sok imával, engeszteléssel, voltak akik az evangélium hirdetésével, mások tanításával …… </vt:lpstr>
      <vt:lpstr>Ha ügyesek vagytok és megnézitek a következő képeken az ábrákat megtudhatjátok kilesz   a mai hittan óránk  főszereplője </vt:lpstr>
      <vt:lpstr>A mai hittanóra alkalmával:</vt:lpstr>
      <vt:lpstr>PowerPoint bemutató</vt:lpstr>
      <vt:lpstr>Életrajzi         adatok: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Szent Miklós   püspök legendái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Szent Miklós napjainkban </vt:lpstr>
      <vt:lpstr>PowerPoint bemutató</vt:lpstr>
      <vt:lpstr>PowerPoint bemutató</vt:lpstr>
      <vt:lpstr>PowerPoint bemutató</vt:lpstr>
      <vt:lpstr>PowerPoint bemutató</vt:lpstr>
      <vt:lpstr>Sablonok:   Mikulás színezéshez ,         készítéshez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Kedves Katekéták!  Szent Miklós életéről  készült PPT-t használjátok bátran .  Próbáltam minden korosztálynak megfelelő szerkeszthető történeteket, feladatokat, játékokat, összeállítani. Általam kedvelt, használt internetes oldalakon keresgélve meghagyva a fellelhetőséget …..   Szép adventi készülődést!  Szeretettel:      Dr. Mátyásné Horváth Marietta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Hitoktatas</dc:creator>
  <cp:lastModifiedBy>Hitoktatas</cp:lastModifiedBy>
  <cp:revision>31</cp:revision>
  <dcterms:created xsi:type="dcterms:W3CDTF">2020-11-26T09:42:58Z</dcterms:created>
  <dcterms:modified xsi:type="dcterms:W3CDTF">2020-11-30T10:57:23Z</dcterms:modified>
</cp:coreProperties>
</file>