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5" r:id="rId6"/>
    <p:sldId id="266" r:id="rId7"/>
    <p:sldId id="260" r:id="rId8"/>
    <p:sldId id="273" r:id="rId9"/>
    <p:sldId id="267" r:id="rId10"/>
    <p:sldId id="268" r:id="rId11"/>
    <p:sldId id="272" r:id="rId12"/>
    <p:sldId id="274" r:id="rId13"/>
    <p:sldId id="275" r:id="rId14"/>
    <p:sldId id="269" r:id="rId15"/>
    <p:sldId id="280" r:id="rId16"/>
    <p:sldId id="270" r:id="rId17"/>
    <p:sldId id="271" r:id="rId18"/>
    <p:sldId id="278" r:id="rId19"/>
    <p:sldId id="263" r:id="rId20"/>
    <p:sldId id="264" r:id="rId21"/>
    <p:sldId id="276" r:id="rId22"/>
    <p:sldId id="279" r:id="rId23"/>
    <p:sldId id="277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CFA3F-D4A0-4C5A-B705-3E556FC06114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F8F6F-C251-4269-9907-BE8C371440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032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8F6F-C251-4269-9907-BE8C371440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7472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8F6F-C251-4269-9907-BE8C371440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3712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8F6F-C251-4269-9907-BE8C371440F1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3504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8F6F-C251-4269-9907-BE8C371440F1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8192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2020.03.20.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3816424" cy="2880320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Imádkozzunk közösen: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Mondjátok el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 a Mi atyánk imát 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Olvassuk el az imádságot a járvány idején</a:t>
            </a:r>
            <a:r>
              <a:rPr lang="hu-HU" dirty="0" smtClean="0">
                <a:solidFill>
                  <a:schemeClr val="tx2"/>
                </a:solidFill>
              </a:rPr>
              <a:t>.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9552" y="277772"/>
            <a:ext cx="4047193" cy="3097413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 ÓRA</a:t>
            </a:r>
            <a:b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Dicsértessék a Jézus Krisztus !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 . Ámen!</a:t>
            </a:r>
          </a:p>
          <a:p>
            <a:pPr algn="ctr"/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3345873" cy="6373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02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120680"/>
          </a:xfrm>
        </p:spPr>
      </p:pic>
    </p:spTree>
    <p:extLst>
      <p:ext uri="{BB962C8B-B14F-4D97-AF65-F5344CB8AC3E}">
        <p14:creationId xmlns="" xmlns:p14="http://schemas.microsoft.com/office/powerpoint/2010/main" val="14326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24000">
              <a:srgbClr val="FF7A00"/>
            </a:gs>
            <a:gs pos="74000">
              <a:srgbClr val="FF0300"/>
            </a:gs>
            <a:gs pos="100000">
              <a:srgbClr val="4D080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176464"/>
          </a:xfrm>
          <a:gradFill>
            <a:gsLst>
              <a:gs pos="0">
                <a:srgbClr val="FBEAC7"/>
              </a:gs>
              <a:gs pos="13000">
                <a:srgbClr val="FEE7F2"/>
              </a:gs>
              <a:gs pos="26000">
                <a:srgbClr val="FAC77D"/>
              </a:gs>
              <a:gs pos="67000">
                <a:schemeClr val="accent6">
                  <a:lumMod val="75000"/>
                </a:schemeClr>
              </a:gs>
              <a:gs pos="87000">
                <a:srgbClr val="FBD49C"/>
              </a:gs>
              <a:gs pos="100000">
                <a:srgbClr val="FEE7F2"/>
              </a:gs>
            </a:gsLst>
            <a:lin ang="8100000" scaled="0"/>
          </a:gradFill>
        </p:spPr>
        <p:txBody>
          <a:bodyPr>
            <a:normAutofit fontScale="90000"/>
          </a:bodyPr>
          <a:lstStyle/>
          <a:p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Másold </a:t>
            </a:r>
            <a:r>
              <a:rPr lang="hu-HU" b="1" dirty="0" smtClean="0"/>
              <a:t> be és </a:t>
            </a:r>
            <a:r>
              <a:rPr lang="hu-HU" b="1" dirty="0" smtClean="0"/>
              <a:t>nézd meg ! </a:t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Egy </a:t>
            </a:r>
            <a:r>
              <a:rPr lang="hu-HU" b="1" dirty="0" err="1"/>
              <a:t>prezi</a:t>
            </a:r>
            <a:r>
              <a:rPr lang="hu-HU" b="1" dirty="0"/>
              <a:t> a bérmálásról.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https://prezi.com/p/skkbss38fe7v/?present=1</a:t>
            </a:r>
          </a:p>
        </p:txBody>
      </p:sp>
    </p:spTree>
    <p:extLst>
      <p:ext uri="{BB962C8B-B14F-4D97-AF65-F5344CB8AC3E}">
        <p14:creationId xmlns="" xmlns:p14="http://schemas.microsoft.com/office/powerpoint/2010/main" val="416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53000">
              <a:srgbClr val="FF7A00"/>
            </a:gs>
            <a:gs pos="8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0000"/>
          </a:bodyPr>
          <a:lstStyle/>
          <a:p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bérmálás szentségében a megkeresztelt megkapja a Szentlélek ajándékát, erőt és küldetést kap, hogy Krisztus élő tanúja legyen az Egyházban és a világban.</a:t>
            </a:r>
            <a:b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bérmálás beavató szentség, csak egyszer vehető fel, visszavonhatatlanul megjelöl minket. Részesít Krisztus papi, prófétai és királyi küldetésében.</a:t>
            </a:r>
            <a:b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Anyaga: </a:t>
            </a:r>
            <a:r>
              <a:rPr lang="hu-H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krizma</a:t>
            </a: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krizmával</a:t>
            </a: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való megkenés</a:t>
            </a:r>
            <a:b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Formája: „N., vedd a Szentlélek ajándékának jelét.”</a:t>
            </a:r>
            <a:b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Felvevője: minden megkeresztelt</a:t>
            </a:r>
            <a:b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Kiszolgáltatója: püspök, de bizonyos esetekben a pap is</a:t>
            </a:r>
            <a:r>
              <a:rPr lang="hu-HU" b="1" dirty="0"/>
              <a:t/>
            </a:r>
            <a:br>
              <a:rPr lang="hu-HU" b="1" dirty="0"/>
            </a:b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10595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53000">
              <a:srgbClr val="FF7A00"/>
            </a:gs>
            <a:gs pos="80000">
              <a:srgbClr val="FF0300"/>
            </a:gs>
            <a:gs pos="100000">
              <a:srgbClr val="4D0808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Szertartása: 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a szentmise a szokásos módon zajlik az evangéliumig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a plébános bemutatja a bérmálandókat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a bérmálkozók megújítják keresztségi fogadásukat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a püspök kézföltétellel lehívja a Szentlelket a bérmálandókra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a püspök a bérmálkozó fejére teszi a kezét, homlokát megkeni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krizmával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közben mondja „N., vedd a Szentlélek ajándékának jelét”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a szentmise megszokott módon folytatódik tovább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3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336704"/>
          </a:xfrm>
        </p:spPr>
      </p:pic>
    </p:spTree>
    <p:extLst>
      <p:ext uri="{BB962C8B-B14F-4D97-AF65-F5344CB8AC3E}">
        <p14:creationId xmlns="" xmlns:p14="http://schemas.microsoft.com/office/powerpoint/2010/main" val="3318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>
                <a:solidFill>
                  <a:schemeClr val="bg2">
                    <a:lumMod val="25000"/>
                  </a:schemeClr>
                </a:solidFill>
              </a:rPr>
              <a:t>OLTÁRISZENTSÉG</a:t>
            </a:r>
            <a:endParaRPr lang="hu-HU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517450"/>
            <a:ext cx="4241339" cy="530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5352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74204" cy="6192688"/>
          </a:xfrm>
        </p:spPr>
      </p:pic>
    </p:spTree>
    <p:extLst>
      <p:ext uri="{BB962C8B-B14F-4D97-AF65-F5344CB8AC3E}">
        <p14:creationId xmlns="" xmlns:p14="http://schemas.microsoft.com/office/powerpoint/2010/main" val="25463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8194708" cy="6336704"/>
          </a:xfrm>
        </p:spPr>
      </p:pic>
    </p:spTree>
    <p:extLst>
      <p:ext uri="{BB962C8B-B14F-4D97-AF65-F5344CB8AC3E}">
        <p14:creationId xmlns="" xmlns:p14="http://schemas.microsoft.com/office/powerpoint/2010/main" val="985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Anyaga: kenyér és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Formája: „Vegyétek és egyetek ebből mindnyájan, mert ez az én testem mely értetek adatik. Vegyétek és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igyatok ebből mindnyájan mert ez az én vérem kelyhe az új és örök szövetségé. Ez a vér értetek és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mindenkiért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kiontatik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bűnök bocsánatára. Ezt cselekedjétek azén emlékezetemre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Felvevője: a megszentelő kegyelem állapotában lévő megkeresztelt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</a:t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Kiszolgáltatója: püspök, pap amennyiben az Eucharisztiát létrehozza, diakónus illetve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megbízással (áldoztatás) rendelkező világi hívő</a:t>
            </a:r>
          </a:p>
        </p:txBody>
      </p:sp>
    </p:spTree>
    <p:extLst>
      <p:ext uri="{BB962C8B-B14F-4D97-AF65-F5344CB8AC3E}">
        <p14:creationId xmlns="" xmlns:p14="http://schemas.microsoft.com/office/powerpoint/2010/main" val="18217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635080" cy="63367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                </a:t>
            </a:r>
            <a:br>
              <a:rPr lang="hu-HU" sz="3600" b="1" dirty="0" smtClean="0"/>
            </a:br>
            <a:r>
              <a:rPr lang="hu-HU" sz="3600" b="1" dirty="0" smtClean="0"/>
              <a:t>Az Eukarisztiáról</a:t>
            </a:r>
            <a:br>
              <a:rPr lang="hu-HU" sz="3600" b="1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az Eukarisztia, vagyis az Oltáriszentség?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Eukarisztia, vagyis az Oltáriszentség az Úr Jézus valóságos teste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vére a kenyér és bor színe alatt.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Mikor rendelte az Úr Jézus az Eukarisztiát?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Eukarisztiát az Úr Jézus az utolsó vacsorán rendelte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tett az Úr Jézus e szavakkal: ,,Ez az én testem, ez az én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vérem''?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Úr Jézus e szavakkal: ,,Ez az én testem, ez az én vérem'',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átváltoztatta a kenyeret és a bort az ő testévé és vérévé.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szentmise?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szentmise az Újszövetség áldozata az Eukarisztia ünneplésében.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836712"/>
            <a:ext cx="19621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98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8425" y="497890"/>
            <a:ext cx="6480048" cy="1752600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836712"/>
            <a:ext cx="3321443" cy="4893647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8.osztályos hittanosok!</a:t>
            </a:r>
          </a:p>
          <a:p>
            <a:pPr algn="ctr"/>
            <a:endParaRPr lang="hu-H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lap, vagy füzet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004048" y="836711"/>
            <a:ext cx="3946160" cy="520543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1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73090"/>
            <a:ext cx="8229600" cy="617869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Miből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 a szentmise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szentmise az Ige liturgiájából és az Eukarisztia liturgiájából áll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áldozhat?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áldozhat, aki lelkileg és testileg felkészült Jézus fogadására.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áldozhatunk?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Áldozni lehet nyelvre és kézbe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szentáldozás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hatása?</a:t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szentáldozás egyesít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Jézussal,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növeli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bennünk a szeretetet és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istengyermeki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életet,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erősíti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bennünk az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Egyházhoz</a:t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tartozástés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 örök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 zálogát adja nekünk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188640"/>
            <a:ext cx="1651644" cy="100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2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3528392" cy="56886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Feladatok otthonra :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146-150.oldal olvasni: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Eucharisztia szentsége: Krisztusból táplálkozó létünk szíve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PPT-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ből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katekizmus kérdéseit tanulni 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Teszt írás várható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187991" cy="606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907704" y="5805264"/>
            <a:ext cx="2088232" cy="869032"/>
          </a:xfrm>
          <a:solidFill>
            <a:schemeClr val="bg1"/>
          </a:solidFill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Folyt. </a:t>
            </a:r>
            <a:r>
              <a:rPr lang="hu-HU" b="1" dirty="0" err="1" smtClean="0">
                <a:solidFill>
                  <a:srgbClr val="C00000"/>
                </a:solidFill>
              </a:rPr>
              <a:t>köv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2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4464496" cy="134076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Írd le a füzetedbe a megoldásokat !</a:t>
            </a:r>
            <a:b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Fótozd le és küld vissza 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672408" cy="494116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55" y="0"/>
            <a:ext cx="44050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84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  <a:solidFill>
            <a:schemeClr val="bg1"/>
          </a:solidFill>
        </p:spPr>
        <p:txBody>
          <a:bodyPr numCol="2">
            <a:noAutofit/>
          </a:bodyPr>
          <a:lstStyle/>
          <a:p>
            <a:pPr algn="l"/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Dicsértessék</a:t>
            </a:r>
            <a:b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 Jézus Krisztus!</a:t>
            </a:r>
            <a:b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Mindörökké.  			Ámen</a:t>
            </a:r>
            <a:b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332584" cy="6480720"/>
          </a:xfrm>
        </p:spPr>
      </p:pic>
    </p:spTree>
    <p:extLst>
      <p:ext uri="{BB962C8B-B14F-4D97-AF65-F5344CB8AC3E}">
        <p14:creationId xmlns="" xmlns:p14="http://schemas.microsoft.com/office/powerpoint/2010/main" val="42176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2000">
              <a:srgbClr val="FEE7F2"/>
            </a:gs>
            <a:gs pos="27000">
              <a:srgbClr val="FAC77D"/>
            </a:gs>
            <a:gs pos="53000">
              <a:srgbClr val="FBA97D"/>
            </a:gs>
            <a:gs pos="85000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590465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/>
            </a:r>
            <a:br>
              <a:rPr lang="hu-HU" sz="3200" b="1" dirty="0" smtClean="0">
                <a:solidFill>
                  <a:srgbClr val="C00000"/>
                </a:solidFill>
              </a:rPr>
            </a:br>
            <a:r>
              <a:rPr lang="hu-HU" sz="3200" b="1" dirty="0" smtClean="0">
                <a:solidFill>
                  <a:srgbClr val="C00000"/>
                </a:solidFill>
              </a:rPr>
              <a:t/>
            </a:r>
            <a:br>
              <a:rPr lang="hu-HU" sz="3200" b="1" dirty="0" smtClean="0">
                <a:solidFill>
                  <a:srgbClr val="C00000"/>
                </a:solidFill>
              </a:rPr>
            </a:br>
            <a:r>
              <a:rPr lang="hu-HU" sz="3200" b="1" dirty="0">
                <a:solidFill>
                  <a:srgbClr val="C00000"/>
                </a:solidFill>
              </a:rPr>
              <a:t/>
            </a:r>
            <a:br>
              <a:rPr lang="hu-HU" sz="3200" b="1" dirty="0">
                <a:solidFill>
                  <a:srgbClr val="C00000"/>
                </a:solidFill>
              </a:rPr>
            </a:br>
            <a:r>
              <a:rPr lang="hu-HU" sz="3200" b="1" dirty="0" smtClean="0">
                <a:solidFill>
                  <a:srgbClr val="C00000"/>
                </a:solidFill>
              </a:rPr>
              <a:t/>
            </a:r>
            <a:br>
              <a:rPr lang="hu-HU" sz="3200" b="1" dirty="0" smtClean="0">
                <a:solidFill>
                  <a:srgbClr val="C00000"/>
                </a:solidFill>
              </a:rPr>
            </a:br>
            <a:r>
              <a:rPr lang="hu-HU" sz="3200" b="1" dirty="0">
                <a:solidFill>
                  <a:srgbClr val="C00000"/>
                </a:solidFill>
              </a:rPr>
              <a:t/>
            </a:r>
            <a:br>
              <a:rPr lang="hu-HU" sz="3200" b="1" dirty="0">
                <a:solidFill>
                  <a:srgbClr val="C00000"/>
                </a:solidFill>
              </a:rPr>
            </a:br>
            <a:r>
              <a:rPr lang="hu-HU" sz="3200" b="1" dirty="0" smtClean="0">
                <a:solidFill>
                  <a:srgbClr val="C00000"/>
                </a:solidFill>
              </a:rPr>
              <a:t>Most  figyelmesen </a:t>
            </a:r>
            <a:r>
              <a:rPr lang="hu-HU" sz="3200" b="1" dirty="0">
                <a:solidFill>
                  <a:srgbClr val="C00000"/>
                </a:solidFill>
              </a:rPr>
              <a:t>nézd végig a </a:t>
            </a:r>
            <a:r>
              <a:rPr lang="hu-HU" sz="3200" b="1" dirty="0" smtClean="0">
                <a:solidFill>
                  <a:srgbClr val="C00000"/>
                </a:solidFill>
              </a:rPr>
              <a:t>következő </a:t>
            </a:r>
            <a:r>
              <a:rPr lang="hu-HU" sz="3200" b="1" dirty="0" err="1" smtClean="0">
                <a:solidFill>
                  <a:srgbClr val="C00000"/>
                </a:solidFill>
              </a:rPr>
              <a:t>prezit</a:t>
            </a:r>
            <a:r>
              <a:rPr lang="hu-HU" sz="3200" b="1" dirty="0" smtClean="0">
                <a:solidFill>
                  <a:srgbClr val="C00000"/>
                </a:solidFill>
              </a:rPr>
              <a:t> a szentségekről :</a:t>
            </a:r>
            <a:br>
              <a:rPr lang="hu-HU" sz="3200" b="1" dirty="0" smtClean="0">
                <a:solidFill>
                  <a:srgbClr val="C00000"/>
                </a:solidFill>
              </a:rPr>
            </a:br>
            <a:r>
              <a:rPr lang="hu-HU" sz="3200" b="1" dirty="0" smtClean="0">
                <a:solidFill>
                  <a:srgbClr val="C00000"/>
                </a:solidFill>
              </a:rPr>
              <a:t/>
            </a:r>
            <a:br>
              <a:rPr lang="hu-HU" sz="3200" b="1" dirty="0" smtClean="0">
                <a:solidFill>
                  <a:srgbClr val="C00000"/>
                </a:solidFill>
              </a:rPr>
            </a:br>
            <a:r>
              <a:rPr lang="hu-HU" sz="3200" b="1" dirty="0" smtClean="0">
                <a:solidFill>
                  <a:srgbClr val="C00000"/>
                </a:solidFill>
              </a:rPr>
              <a:t> </a:t>
            </a:r>
            <a:r>
              <a:rPr lang="hu-HU" sz="3200" b="1" dirty="0">
                <a:solidFill>
                  <a:schemeClr val="tx2">
                    <a:lumMod val="75000"/>
                  </a:schemeClr>
                </a:solidFill>
              </a:rPr>
              <a:t>https://prezi.com/-0fhmklb1dbi/a-szentsegek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hu-H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u-HU" sz="3200" b="1" dirty="0">
                <a:solidFill>
                  <a:schemeClr val="tx2">
                    <a:lumMod val="75000"/>
                  </a:schemeClr>
                </a:solidFill>
              </a:rPr>
            </a:br>
            <a:endParaRPr lang="hu-H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0619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77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278503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Ismétlés: </a:t>
            </a:r>
            <a:b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</a:t>
            </a:r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134.oldaltól : Az egyház szentségei</a:t>
            </a:r>
            <a:b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Elolvastuk beszéltünk róla .</a:t>
            </a:r>
            <a:b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 célt szolgálnak: Beavatást, (testi-lelki) Gyógyulást és Szolgálatot. </a:t>
            </a:r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rajzon látod, hogy melyik Melyiket</a:t>
            </a:r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35696" y="269033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39" t="15932" r="7545" b="11800"/>
          <a:stretch/>
        </p:blipFill>
        <p:spPr bwMode="auto">
          <a:xfrm>
            <a:off x="2195736" y="2875002"/>
            <a:ext cx="4248472" cy="39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06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1484784"/>
            <a:ext cx="4608512" cy="216024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6593"/>
            <a:ext cx="8079856" cy="6382767"/>
          </a:xfrm>
        </p:spPr>
      </p:pic>
    </p:spTree>
    <p:extLst>
      <p:ext uri="{BB962C8B-B14F-4D97-AF65-F5344CB8AC3E}">
        <p14:creationId xmlns="" xmlns:p14="http://schemas.microsoft.com/office/powerpoint/2010/main" val="28076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980728"/>
            <a:ext cx="3672408" cy="436910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208912" cy="6279702"/>
          </a:xfrm>
        </p:spPr>
      </p:pic>
    </p:spTree>
    <p:extLst>
      <p:ext uri="{BB962C8B-B14F-4D97-AF65-F5344CB8AC3E}">
        <p14:creationId xmlns="" xmlns:p14="http://schemas.microsoft.com/office/powerpoint/2010/main" val="19496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A keresztség szentsége 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99592" y="1412776"/>
            <a:ext cx="7920880" cy="51090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hu-HU" dirty="0"/>
          </a:p>
          <a:p>
            <a:pPr algn="just"/>
            <a:r>
              <a:rPr lang="hu-HU" sz="2800" b="1" dirty="0"/>
              <a:t>A keresztség az első és legszükségesebb szentség, általa az emberek megszabadulnak a bűntől, Isten gyermekévé születnek újjá, és eltörölhetetlen jeggyel Krisztushoz hasonlóvá válva az Egyház tagjaivá lesznek.</a:t>
            </a:r>
          </a:p>
          <a:p>
            <a:pPr algn="just"/>
            <a:r>
              <a:rPr lang="hu-HU" sz="2800" b="1" dirty="0"/>
              <a:t>Szentírási alapja: "Menjetek tehát, és tegyetek tanítvánnyá minden népet! Kereszteljétek meg őket az Atya és a Fiú és a Szentlélek nevében, és tanítsátok meg őket arra, hogy megtartsák mindazt, amit parancsoltam nektek! És íme, én veletek vagyok minden nap a világ végéig!" </a:t>
            </a:r>
            <a:r>
              <a:rPr lang="hu-HU" dirty="0"/>
              <a:t>(</a:t>
            </a:r>
            <a:r>
              <a:rPr lang="hu-HU" dirty="0" err="1"/>
              <a:t>Mt</a:t>
            </a:r>
            <a:r>
              <a:rPr lang="hu-HU" dirty="0"/>
              <a:t> 28,16-20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4252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552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hu-H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Anyaga: víz, vízzel való leöntés </a:t>
            </a:r>
            <a:br>
              <a:rPr lang="hu-H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Formája: „N., én megkeresztellek téged az Atya, a Fiú és a Szentlélek nevében.”</a:t>
            </a:r>
            <a:br>
              <a:rPr lang="hu-H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Felvevője: bárki, aki még nincs megkeresztelve. </a:t>
            </a:r>
            <a:br>
              <a:rPr lang="hu-H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Kiszolgáltatója: püspök, pap, diakónus; halálveszélyben bárki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Szertartása: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a pap köszönti a jelenlévőket – megjelölés a kereszt jelével (közösség befogadás)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igeliturgia a keresztséglényegét tárja fel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keresztelendők olajával való megkenés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keresztségi fogadalom (ellene mondás a gonosz léleknek – hit megvallása)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keresztvíz megáldása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konkrét keresztelés: vízzel való leöntés (háromszor) – közben a pap mondja: „N., én megkeresztellek téged az Atya, a Fiú és a Szentlélek nevében.”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hu-H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krizmával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való megkenés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fehér ruha átadása - jelzi lelkünk tisztaságát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égő gyertya átadása – jelzi küldetésünket</a:t>
            </a:r>
            <a:b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áldás a szülőkre, keresztszülőkre</a:t>
            </a:r>
            <a:r>
              <a:rPr lang="hu-HU" sz="2200" dirty="0"/>
              <a:t/>
            </a:r>
            <a:br>
              <a:rPr lang="hu-HU" sz="2200" dirty="0"/>
            </a:br>
            <a:endParaRPr lang="hu-HU" sz="2200" dirty="0"/>
          </a:p>
        </p:txBody>
      </p:sp>
    </p:spTree>
    <p:extLst>
      <p:ext uri="{BB962C8B-B14F-4D97-AF65-F5344CB8AC3E}">
        <p14:creationId xmlns="" xmlns:p14="http://schemas.microsoft.com/office/powerpoint/2010/main" val="30703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372"/>
            <a:ext cx="8352928" cy="6416988"/>
          </a:xfrm>
        </p:spPr>
      </p:pic>
    </p:spTree>
    <p:extLst>
      <p:ext uri="{BB962C8B-B14F-4D97-AF65-F5344CB8AC3E}">
        <p14:creationId xmlns="" xmlns:p14="http://schemas.microsoft.com/office/powerpoint/2010/main" val="1877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187</Words>
  <Application>Microsoft Office PowerPoint</Application>
  <PresentationFormat>Diavetítés a képernyőre (4:3 oldalarány)</PresentationFormat>
  <Paragraphs>39</Paragraphs>
  <Slides>23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DIGITÁLIS HITTAN ÓRA   Dicsértessék a Jézus Krisztus ! Mindörökké . Ámen!  </vt:lpstr>
      <vt:lpstr>2. dia</vt:lpstr>
      <vt:lpstr>     Most  figyelmesen nézd végig a következő prezit a szentségekről :   https://prezi.com/-0fhmklb1dbi/a-szentsegek/ </vt:lpstr>
      <vt:lpstr>Ismétlés:  Tk. 134.oldaltól : Az egyház szentségei  Elolvastuk beszéltünk róla .  Három célt szolgálnak: Beavatást, (testi-lelki) Gyógyulást és Szolgálatot.  A rajzon látod, hogy melyik Melyiket.</vt:lpstr>
      <vt:lpstr>5. dia</vt:lpstr>
      <vt:lpstr>6. dia</vt:lpstr>
      <vt:lpstr>A keresztség szentsége </vt:lpstr>
      <vt:lpstr>Anyaga: víz, vízzel való leöntés  Formája: „N., én megkeresztellek téged az Atya, a Fiú és a Szentlélek nevében.” Felvevője: bárki, aki még nincs megkeresztelve.  Kiszolgáltatója: püspök, pap, diakónus; halálveszélyben bárki.  Szertartása: - a pap köszönti a jelenlévőket – megjelölés a kereszt jelével (közösség befogadás) - igeliturgia a keresztséglényegét tárja fel - keresztelendők olajával való megkenés - keresztségi fogadalom (ellene mondás a gonosz léleknek – hit megvallása) - keresztvíz megáldása - konkrét keresztelés: vízzel való leöntés (háromszor) – közben a pap mondja: „N., én megkeresztellek téged az Atya, a Fiú és a Szentlélek nevében.” - krizmával való megkenés - fehér ruha átadása - jelzi lelkünk tisztaságát - égő gyertya átadása – jelzi küldetésünket - áldás a szülőkre, keresztszülőkre </vt:lpstr>
      <vt:lpstr>9. dia</vt:lpstr>
      <vt:lpstr>10. dia</vt:lpstr>
      <vt:lpstr> Másold  be és nézd meg !   Egy prezi a bérmálásról.   https://prezi.com/p/skkbss38fe7v/?present=1</vt:lpstr>
      <vt:lpstr> A bérmálás szentségében a megkeresztelt megkapja a Szentlélek ajándékát, erőt és küldetést kap, hogy Krisztus élő tanúja legyen az Egyházban és a világban. A bérmálás beavató szentség, csak egyszer vehető fel, visszavonhatatlanul megjelöl minket. Részesít Krisztus papi, prófétai és királyi küldetésében. Anyaga: krizma, krizmával való megkenés Formája: „N., vedd a Szentlélek ajándékának jelét.” Felvevője: minden megkeresztelt Kiszolgáltatója: püspök, de bizonyos esetekben a pap is </vt:lpstr>
      <vt:lpstr>Szertartása:   - a szentmise a szokásos módon zajlik az evangéliumig - a plébános bemutatja a bérmálandókat - a bérmálkozók megújítják keresztségi fogadásukat - a püspök kézföltétellel lehívja a Szentlelket a bérmálandókra - a püspök a bérmálkozó fejére teszi a kezét, homlokát megkeni krizmával, közben mondja „N., vedd a Szentlélek ajándékának jelét”  - a szentmise megszokott módon folytatódik tovább </vt:lpstr>
      <vt:lpstr>14. dia</vt:lpstr>
      <vt:lpstr>OLTÁRISZENTSÉG</vt:lpstr>
      <vt:lpstr>16. dia</vt:lpstr>
      <vt:lpstr>17. dia</vt:lpstr>
      <vt:lpstr>Anyaga: kenyér és bor  Formája: „Vegyétek és egyetek ebből mindnyájan, mert ez az én testem mely értetek adatik. Vegyétek és igyatok ebből mindnyájan mert ez az én vérem kelyhe az új és örök szövetségé. Ez a vér értetek és mindenkiért kiontatik a bűnök bocsánatára. Ezt cselekedjétek azén emlékezetemre.”  Felvevője: a megszentelő kegyelem állapotában lévő megkeresztelt ember  Kiszolgáltatója: püspök, pap amennyiben az Eucharisztiát létrehozza, diakónus illetve megbízással (áldoztatás) rendelkező világi hívő</vt:lpstr>
      <vt:lpstr>                 Az Eukarisztiáról  Mi az Eukarisztia, vagyis az Oltáriszentség? Az Eukarisztia, vagyis az Oltáriszentség az Úr Jézus valóságos teste és vére a kenyér és bor színe alatt.  Mikor rendelte az Úr Jézus az Eukarisztiát? Az Eukarisztiát az Úr Jézus az utolsó vacsorán rendelte  Mit tett az Úr Jézus e szavakkal: ,,Ez az én testem, ez az én vérem''? Az Úr Jézus e szavakkal: ,,Ez az én testem, ez az én vérem'', átváltoztatta a kenyeret és a bort az ő testévé és vérévé.  Mi a szentmise? A szentmise az Újszövetség áldozata az Eukarisztia ünneplésében.  </vt:lpstr>
      <vt:lpstr>  Miből áll a szentmise?  A szentmise az Ige liturgiájából és az Eukarisztia liturgiájából áll.  Ki áldozhat? Az áldozhat, aki lelkileg és testileg felkészült Jézus fogadására.  Hogyan áldozhatunk? Áldozni lehet nyelvre és kézbe.  Mi a szentáldozás hatása? A szentáldozás egyesít Jézussal, növeli bennünk a szeretetet és az istengyermeki életet, erősíti bennünk az Egyházhoz tartozástés az örök élet zálogát adja nekünk.  </vt:lpstr>
      <vt:lpstr> Feladatok otthonra :  Tk. 146-150.oldal olvasni:   Az Eucharisztia szentsége: Krisztusból táplálkozó létünk szíve   PPT- ből a katekizmus kérdéseit tanulni   Teszt írás várható  </vt:lpstr>
      <vt:lpstr>   Írd le a füzetedbe a megoldásokat ! Fótozd le és küld vissza !  </vt:lpstr>
      <vt:lpstr>Dicsértessék         a Jézus Krisztus!                  Mindörökké.     Ámen       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Marietta</dc:creator>
  <cp:lastModifiedBy>tanar</cp:lastModifiedBy>
  <cp:revision>20</cp:revision>
  <dcterms:created xsi:type="dcterms:W3CDTF">2020-03-18T21:23:01Z</dcterms:created>
  <dcterms:modified xsi:type="dcterms:W3CDTF">2020-03-20T11:45:50Z</dcterms:modified>
</cp:coreProperties>
</file>